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3970000" cy="21590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299398" rtl="0" fontAlgn="auto" latinLnBrk="0" hangingPunct="0">
      <a:lnSpc>
        <a:spcPct val="100000"/>
      </a:lnSpc>
      <a:spcBef>
        <a:spcPts val="9200"/>
      </a:spcBef>
      <a:spcAft>
        <a:spcPts val="0"/>
      </a:spcAft>
      <a:buClrTx/>
      <a:buSzTx/>
      <a:buFontTx/>
      <a:buNone/>
      <a:tabLst/>
      <a:defRPr b="0" baseline="0" cap="none" i="0" spc="0" strike="noStrike" sz="7400" u="none" kumimoji="0" normalizeH="0">
        <a:ln>
          <a:noFill/>
        </a:ln>
        <a:solidFill>
          <a:srgbClr val="000000"/>
        </a:solidFill>
        <a:effectLst/>
        <a:uFillTx/>
        <a:latin typeface="Helvetica Neue"/>
        <a:ea typeface="Helvetica Neue"/>
        <a:cs typeface="Helvetica Neue"/>
        <a:sym typeface="Helvetica Neue"/>
      </a:defRPr>
    </a:lvl1pPr>
    <a:lvl2pPr marL="0" marR="0" indent="457200" algn="l" defTabSz="1299398" rtl="0" fontAlgn="auto" latinLnBrk="0" hangingPunct="0">
      <a:lnSpc>
        <a:spcPct val="100000"/>
      </a:lnSpc>
      <a:spcBef>
        <a:spcPts val="9200"/>
      </a:spcBef>
      <a:spcAft>
        <a:spcPts val="0"/>
      </a:spcAft>
      <a:buClrTx/>
      <a:buSzTx/>
      <a:buFontTx/>
      <a:buNone/>
      <a:tabLst/>
      <a:defRPr b="0" baseline="0" cap="none" i="0" spc="0" strike="noStrike" sz="7400" u="none" kumimoji="0" normalizeH="0">
        <a:ln>
          <a:noFill/>
        </a:ln>
        <a:solidFill>
          <a:srgbClr val="000000"/>
        </a:solidFill>
        <a:effectLst/>
        <a:uFillTx/>
        <a:latin typeface="Helvetica Neue"/>
        <a:ea typeface="Helvetica Neue"/>
        <a:cs typeface="Helvetica Neue"/>
        <a:sym typeface="Helvetica Neue"/>
      </a:defRPr>
    </a:lvl2pPr>
    <a:lvl3pPr marL="0" marR="0" indent="914400" algn="l" defTabSz="1299398" rtl="0" fontAlgn="auto" latinLnBrk="0" hangingPunct="0">
      <a:lnSpc>
        <a:spcPct val="100000"/>
      </a:lnSpc>
      <a:spcBef>
        <a:spcPts val="9200"/>
      </a:spcBef>
      <a:spcAft>
        <a:spcPts val="0"/>
      </a:spcAft>
      <a:buClrTx/>
      <a:buSzTx/>
      <a:buFontTx/>
      <a:buNone/>
      <a:tabLst/>
      <a:defRPr b="0" baseline="0" cap="none" i="0" spc="0" strike="noStrike" sz="7400" u="none" kumimoji="0" normalizeH="0">
        <a:ln>
          <a:noFill/>
        </a:ln>
        <a:solidFill>
          <a:srgbClr val="000000"/>
        </a:solidFill>
        <a:effectLst/>
        <a:uFillTx/>
        <a:latin typeface="Helvetica Neue"/>
        <a:ea typeface="Helvetica Neue"/>
        <a:cs typeface="Helvetica Neue"/>
        <a:sym typeface="Helvetica Neue"/>
      </a:defRPr>
    </a:lvl3pPr>
    <a:lvl4pPr marL="0" marR="0" indent="1371600" algn="l" defTabSz="1299398" rtl="0" fontAlgn="auto" latinLnBrk="0" hangingPunct="0">
      <a:lnSpc>
        <a:spcPct val="100000"/>
      </a:lnSpc>
      <a:spcBef>
        <a:spcPts val="9200"/>
      </a:spcBef>
      <a:spcAft>
        <a:spcPts val="0"/>
      </a:spcAft>
      <a:buClrTx/>
      <a:buSzTx/>
      <a:buFontTx/>
      <a:buNone/>
      <a:tabLst/>
      <a:defRPr b="0" baseline="0" cap="none" i="0" spc="0" strike="noStrike" sz="7400" u="none" kumimoji="0" normalizeH="0">
        <a:ln>
          <a:noFill/>
        </a:ln>
        <a:solidFill>
          <a:srgbClr val="000000"/>
        </a:solidFill>
        <a:effectLst/>
        <a:uFillTx/>
        <a:latin typeface="Helvetica Neue"/>
        <a:ea typeface="Helvetica Neue"/>
        <a:cs typeface="Helvetica Neue"/>
        <a:sym typeface="Helvetica Neue"/>
      </a:defRPr>
    </a:lvl4pPr>
    <a:lvl5pPr marL="0" marR="0" indent="1828800" algn="l" defTabSz="1299398" rtl="0" fontAlgn="auto" latinLnBrk="0" hangingPunct="0">
      <a:lnSpc>
        <a:spcPct val="100000"/>
      </a:lnSpc>
      <a:spcBef>
        <a:spcPts val="9200"/>
      </a:spcBef>
      <a:spcAft>
        <a:spcPts val="0"/>
      </a:spcAft>
      <a:buClrTx/>
      <a:buSzTx/>
      <a:buFontTx/>
      <a:buNone/>
      <a:tabLst/>
      <a:defRPr b="0" baseline="0" cap="none" i="0" spc="0" strike="noStrike" sz="7400" u="none" kumimoji="0" normalizeH="0">
        <a:ln>
          <a:noFill/>
        </a:ln>
        <a:solidFill>
          <a:srgbClr val="000000"/>
        </a:solidFill>
        <a:effectLst/>
        <a:uFillTx/>
        <a:latin typeface="Helvetica Neue"/>
        <a:ea typeface="Helvetica Neue"/>
        <a:cs typeface="Helvetica Neue"/>
        <a:sym typeface="Helvetica Neue"/>
      </a:defRPr>
    </a:lvl5pPr>
    <a:lvl6pPr marL="0" marR="0" indent="2286000" algn="l" defTabSz="1299398" rtl="0" fontAlgn="auto" latinLnBrk="0" hangingPunct="0">
      <a:lnSpc>
        <a:spcPct val="100000"/>
      </a:lnSpc>
      <a:spcBef>
        <a:spcPts val="9200"/>
      </a:spcBef>
      <a:spcAft>
        <a:spcPts val="0"/>
      </a:spcAft>
      <a:buClrTx/>
      <a:buSzTx/>
      <a:buFontTx/>
      <a:buNone/>
      <a:tabLst/>
      <a:defRPr b="0" baseline="0" cap="none" i="0" spc="0" strike="noStrike" sz="7400" u="none" kumimoji="0" normalizeH="0">
        <a:ln>
          <a:noFill/>
        </a:ln>
        <a:solidFill>
          <a:srgbClr val="000000"/>
        </a:solidFill>
        <a:effectLst/>
        <a:uFillTx/>
        <a:latin typeface="Helvetica Neue"/>
        <a:ea typeface="Helvetica Neue"/>
        <a:cs typeface="Helvetica Neue"/>
        <a:sym typeface="Helvetica Neue"/>
      </a:defRPr>
    </a:lvl6pPr>
    <a:lvl7pPr marL="0" marR="0" indent="2743200" algn="l" defTabSz="1299398" rtl="0" fontAlgn="auto" latinLnBrk="0" hangingPunct="0">
      <a:lnSpc>
        <a:spcPct val="100000"/>
      </a:lnSpc>
      <a:spcBef>
        <a:spcPts val="9200"/>
      </a:spcBef>
      <a:spcAft>
        <a:spcPts val="0"/>
      </a:spcAft>
      <a:buClrTx/>
      <a:buSzTx/>
      <a:buFontTx/>
      <a:buNone/>
      <a:tabLst/>
      <a:defRPr b="0" baseline="0" cap="none" i="0" spc="0" strike="noStrike" sz="7400" u="none" kumimoji="0" normalizeH="0">
        <a:ln>
          <a:noFill/>
        </a:ln>
        <a:solidFill>
          <a:srgbClr val="000000"/>
        </a:solidFill>
        <a:effectLst/>
        <a:uFillTx/>
        <a:latin typeface="Helvetica Neue"/>
        <a:ea typeface="Helvetica Neue"/>
        <a:cs typeface="Helvetica Neue"/>
        <a:sym typeface="Helvetica Neue"/>
      </a:defRPr>
    </a:lvl7pPr>
    <a:lvl8pPr marL="0" marR="0" indent="3200400" algn="l" defTabSz="1299398" rtl="0" fontAlgn="auto" latinLnBrk="0" hangingPunct="0">
      <a:lnSpc>
        <a:spcPct val="100000"/>
      </a:lnSpc>
      <a:spcBef>
        <a:spcPts val="9200"/>
      </a:spcBef>
      <a:spcAft>
        <a:spcPts val="0"/>
      </a:spcAft>
      <a:buClrTx/>
      <a:buSzTx/>
      <a:buFontTx/>
      <a:buNone/>
      <a:tabLst/>
      <a:defRPr b="0" baseline="0" cap="none" i="0" spc="0" strike="noStrike" sz="7400" u="none" kumimoji="0" normalizeH="0">
        <a:ln>
          <a:noFill/>
        </a:ln>
        <a:solidFill>
          <a:srgbClr val="000000"/>
        </a:solidFill>
        <a:effectLst/>
        <a:uFillTx/>
        <a:latin typeface="Helvetica Neue"/>
        <a:ea typeface="Helvetica Neue"/>
        <a:cs typeface="Helvetica Neue"/>
        <a:sym typeface="Helvetica Neue"/>
      </a:defRPr>
    </a:lvl8pPr>
    <a:lvl9pPr marL="0" marR="0" indent="3657600" algn="l" defTabSz="1299398" rtl="0" fontAlgn="auto" latinLnBrk="0" hangingPunct="0">
      <a:lnSpc>
        <a:spcPct val="100000"/>
      </a:lnSpc>
      <a:spcBef>
        <a:spcPts val="9200"/>
      </a:spcBef>
      <a:spcAft>
        <a:spcPts val="0"/>
      </a:spcAft>
      <a:buClrTx/>
      <a:buSzTx/>
      <a:buFontTx/>
      <a:buNone/>
      <a:tabLst/>
      <a:defRPr b="0" baseline="0" cap="none" i="0" spc="0" strike="noStrike" sz="7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3175" cap="flat">
              <a:solidFill>
                <a:srgbClr val="929292"/>
              </a:solidFill>
              <a:prstDash val="solid"/>
              <a:miter lim="400000"/>
            </a:ln>
          </a:left>
          <a:right>
            <a:ln w="3175" cap="flat">
              <a:solidFill>
                <a:srgbClr val="929292"/>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929292"/>
              </a:solidFill>
              <a:prstDash val="solid"/>
              <a:miter lim="400000"/>
            </a:ln>
          </a:insideH>
          <a:insideV>
            <a:ln w="3175"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21908"/>
          <c:y val="0.0507724"/>
          <c:w val="0.873092"/>
          <c:h val="0.863903"/>
        </c:manualLayout>
      </c:layout>
      <c:barChart>
        <c:barDir val="col"/>
        <c:grouping val="clustered"/>
        <c:varyColors val="0"/>
        <c:ser>
          <c:idx val="0"/>
          <c:order val="0"/>
          <c:tx>
            <c:strRef>
              <c:f>Sheet1!$A$2</c:f>
              <c:strCache/>
            </c:strRef>
          </c:tx>
          <c:spPr>
            <a:solidFill>
              <a:srgbClr val="D5D5D5"/>
            </a:solidFill>
            <a:ln w="12700" cap="flat">
              <a:noFill/>
              <a:miter lim="400000"/>
            </a:ln>
            <a:effectLst/>
          </c:spPr>
          <c:invertIfNegative val="0"/>
          <c:dLbls>
            <c:numFmt formatCode="#,##0" sourceLinked="0"/>
            <c:txPr>
              <a:bodyPr/>
              <a:lstStyle/>
              <a:p>
                <a:pPr>
                  <a:defRPr b="0" i="0" strike="noStrike" sz="1014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Sheet1!$B$2:$B$2</c:f>
              <c:numCache>
                <c:ptCount val="1"/>
                <c:pt idx="0">
                  <c:v>5.000000</c:v>
                </c:pt>
              </c:numCache>
            </c:numRef>
          </c:val>
        </c:ser>
        <c:ser>
          <c:idx val="1"/>
          <c:order val="1"/>
          <c:tx>
            <c:strRef>
              <c:f>Sheet1!$A$3</c:f>
              <c:strCache/>
            </c:strRef>
          </c:tx>
          <c:spPr>
            <a:solidFill>
              <a:schemeClr val="accent3"/>
            </a:solidFill>
            <a:ln w="12700" cap="flat">
              <a:noFill/>
              <a:miter lim="400000"/>
            </a:ln>
            <a:effectLst/>
          </c:spPr>
          <c:invertIfNegative val="0"/>
          <c:dLbls>
            <c:numFmt formatCode="#,##0" sourceLinked="0"/>
            <c:txPr>
              <a:bodyPr/>
              <a:lstStyle/>
              <a:p>
                <a:pPr>
                  <a:defRPr b="0" i="0" strike="noStrike" sz="1014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Sheet1!$B$3:$B$3</c:f>
              <c:numCache>
                <c:ptCount val="0"/>
              </c:numCache>
            </c:numRef>
          </c:val>
        </c:ser>
        <c:ser>
          <c:idx val="2"/>
          <c:order val="2"/>
          <c:tx>
            <c:strRef>
              <c:f>Sheet1!$A$4</c:f>
              <c:strCache/>
            </c:strRef>
          </c:tx>
          <c:spPr>
            <a:solidFill>
              <a:srgbClr val="929292"/>
            </a:solidFill>
            <a:ln w="12700" cap="flat">
              <a:noFill/>
              <a:miter lim="400000"/>
            </a:ln>
            <a:effectLst/>
          </c:spPr>
          <c:invertIfNegative val="0"/>
          <c:dLbls>
            <c:numFmt formatCode="#,##0" sourceLinked="0"/>
            <c:txPr>
              <a:bodyPr/>
              <a:lstStyle/>
              <a:p>
                <a:pPr>
                  <a:defRPr b="0" i="0" strike="noStrike" sz="1014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Sheet1!$B$4:$B$4</c:f>
              <c:numCache>
                <c:ptCount val="1"/>
                <c:pt idx="0">
                  <c:v>2.000000</c:v>
                </c:pt>
              </c:numCache>
            </c:numRef>
          </c:val>
        </c:ser>
        <c:ser>
          <c:idx val="3"/>
          <c:order val="3"/>
          <c:tx>
            <c:strRef>
              <c:f>Sheet1!$A$5</c:f>
              <c:strCache/>
            </c:strRef>
          </c:tx>
          <c:spPr>
            <a:solidFill>
              <a:srgbClr val="FF2600"/>
            </a:solidFill>
            <a:ln w="12700" cap="flat">
              <a:noFill/>
              <a:miter lim="400000"/>
            </a:ln>
            <a:effectLst/>
          </c:spPr>
          <c:invertIfNegative val="0"/>
          <c:dLbls>
            <c:numFmt formatCode="#,##0" sourceLinked="0"/>
            <c:txPr>
              <a:bodyPr/>
              <a:lstStyle/>
              <a:p>
                <a:pPr>
                  <a:defRPr b="0" i="0" strike="noStrike" sz="1014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Sheet1!$B$5:$B$5</c:f>
              <c:numCache>
                <c:ptCount val="0"/>
              </c:numCache>
            </c:numRef>
          </c:val>
        </c:ser>
        <c:ser>
          <c:idx val="4"/>
          <c:order val="4"/>
          <c:tx>
            <c:strRef>
              <c:f>Sheet1!$A$6</c:f>
              <c:strCache>
                <c:ptCount val="1"/>
                <c:pt idx="0">
                  <c:v>Untitled 1</c:v>
                </c:pt>
              </c:strCache>
            </c:strRef>
          </c:tx>
          <c:spPr>
            <a:solidFill>
              <a:srgbClr val="000000"/>
            </a:solidFill>
            <a:ln w="12700" cap="flat">
              <a:noFill/>
              <a:miter lim="400000"/>
            </a:ln>
            <a:effectLst/>
          </c:spPr>
          <c:invertIfNegative val="0"/>
          <c:dLbls>
            <c:numFmt formatCode="#,##0" sourceLinked="0"/>
            <c:txPr>
              <a:bodyPr/>
              <a:lstStyle/>
              <a:p>
                <a:pPr>
                  <a:defRPr b="0" i="0" strike="noStrike" sz="1014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Sheet1!$B$6:$B$6</c:f>
              <c:numCache>
                <c:ptCount val="1"/>
                <c:pt idx="0">
                  <c:v>15.000000</c:v>
                </c:pt>
              </c:numCache>
            </c:numRef>
          </c:val>
        </c:ser>
        <c:gapWidth val="0"/>
        <c:overlap val="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64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in"/>
        <c:minorTickMark val="none"/>
        <c:tickLblPos val="none"/>
        <c:spPr>
          <a:ln w="12700" cap="flat">
            <a:solidFill>
              <a:srgbClr val="000000"/>
            </a:solidFill>
            <a:prstDash val="solid"/>
            <a:miter lim="400000"/>
          </a:ln>
        </c:spPr>
        <c:txPr>
          <a:bodyPr rot="0"/>
          <a:lstStyle/>
          <a:p>
            <a:pPr>
              <a:defRPr b="0" i="0" strike="noStrike" sz="6580" u="none">
                <a:solidFill>
                  <a:srgbClr val="000000"/>
                </a:solidFill>
                <a:latin typeface="Helvetica Neue"/>
              </a:defRPr>
            </a:pPr>
          </a:p>
        </c:txPr>
        <c:crossAx val="2094734552"/>
        <c:crosses val="autoZero"/>
        <c:crossBetween val="between"/>
        <c:majorUnit val="4"/>
        <c:minorUnit val="2"/>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798339" y="8524254"/>
            <a:ext cx="10373322" cy="2315023"/>
          </a:xfrm>
          <a:prstGeom prst="rect">
            <a:avLst/>
          </a:prstGeom>
        </p:spPr>
        <p:txBody>
          <a:bodyPr/>
          <a:lstStyle/>
          <a:p>
            <a:pPr/>
            <a:r>
              <a:t>Title Text</a:t>
            </a:r>
          </a:p>
        </p:txBody>
      </p:sp>
      <p:sp>
        <p:nvSpPr>
          <p:cNvPr id="12" name="Body Level One…"/>
          <p:cNvSpPr txBox="1"/>
          <p:nvPr>
            <p:ph type="body" sz="quarter" idx="1"/>
          </p:nvPr>
        </p:nvSpPr>
        <p:spPr>
          <a:xfrm>
            <a:off x="1798339" y="10902528"/>
            <a:ext cx="10373322" cy="79065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sz="quarter" idx="1"/>
          </p:nvPr>
        </p:nvSpPr>
        <p:spPr>
          <a:xfrm>
            <a:off x="1754063" y="8264921"/>
            <a:ext cx="10461874" cy="5060158"/>
          </a:xfrm>
          <a:prstGeom prst="rect">
            <a:avLst/>
          </a:prstGeom>
        </p:spPr>
        <p:txBody>
          <a:bodyPr anchor="ctr"/>
          <a:lstStyle>
            <a:lvl1pPr marL="978958" indent="-978958" algn="l">
              <a:spcBef>
                <a:spcPts val="9200"/>
              </a:spcBef>
              <a:buSzPct val="125000"/>
              <a:buChar char="•"/>
              <a:defRPr sz="7400"/>
            </a:lvl1pPr>
            <a:lvl2pPr marL="1613958" indent="-978958" algn="l">
              <a:spcBef>
                <a:spcPts val="9200"/>
              </a:spcBef>
              <a:buSzPct val="125000"/>
              <a:buChar char="•"/>
              <a:defRPr sz="7400"/>
            </a:lvl2pPr>
            <a:lvl3pPr marL="2248958" indent="-978958" algn="l">
              <a:spcBef>
                <a:spcPts val="9200"/>
              </a:spcBef>
              <a:buSzPct val="125000"/>
              <a:buChar char="•"/>
              <a:defRPr sz="7400"/>
            </a:lvl3pPr>
            <a:lvl4pPr marL="2883958" indent="-978958" algn="l">
              <a:spcBef>
                <a:spcPts val="9200"/>
              </a:spcBef>
              <a:buSzPct val="125000"/>
              <a:buChar char="•"/>
              <a:defRPr sz="7400"/>
            </a:lvl4pPr>
            <a:lvl5pPr marL="3518958" indent="-978958" algn="l">
              <a:spcBef>
                <a:spcPts val="9200"/>
              </a:spcBef>
              <a:buSzPct val="125000"/>
              <a:buChar char="•"/>
              <a:defRPr sz="74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Sandy path between two hills leading to the ocean"/>
          <p:cNvSpPr/>
          <p:nvPr>
            <p:ph type="pic" sz="quarter" idx="21"/>
          </p:nvPr>
        </p:nvSpPr>
        <p:spPr>
          <a:xfrm>
            <a:off x="8533091" y="10889877"/>
            <a:ext cx="4146167" cy="2764112"/>
          </a:xfrm>
          <a:prstGeom prst="rect">
            <a:avLst/>
          </a:prstGeom>
        </p:spPr>
        <p:txBody>
          <a:bodyPr lIns="91439" tIns="45719" rIns="91439" bIns="45719">
            <a:noAutofit/>
          </a:bodyPr>
          <a:lstStyle/>
          <a:p>
            <a:pPr/>
          </a:p>
        </p:txBody>
      </p:sp>
      <p:sp>
        <p:nvSpPr>
          <p:cNvPr id="102" name="Heron flying low over a beach with a short fence in the foreground"/>
          <p:cNvSpPr/>
          <p:nvPr>
            <p:ph type="pic" sz="quarter" idx="22"/>
          </p:nvPr>
        </p:nvSpPr>
        <p:spPr>
          <a:xfrm>
            <a:off x="8762379" y="7809507"/>
            <a:ext cx="3687590" cy="3687590"/>
          </a:xfrm>
          <a:prstGeom prst="rect">
            <a:avLst/>
          </a:prstGeom>
        </p:spPr>
        <p:txBody>
          <a:bodyPr lIns="91439" tIns="45719" rIns="91439" bIns="45719">
            <a:noAutofit/>
          </a:bodyPr>
          <a:lstStyle/>
          <a:p>
            <a:pPr/>
          </a:p>
        </p:txBody>
      </p:sp>
      <p:sp>
        <p:nvSpPr>
          <p:cNvPr id="103" name="View of beach and sea from a grassy sand dune"/>
          <p:cNvSpPr/>
          <p:nvPr>
            <p:ph type="pic" sz="quarter" idx="23"/>
          </p:nvPr>
        </p:nvSpPr>
        <p:spPr>
          <a:xfrm>
            <a:off x="419447" y="7942336"/>
            <a:ext cx="8567478" cy="5711653"/>
          </a:xfrm>
          <a:prstGeom prst="rect">
            <a:avLst/>
          </a:prstGeom>
        </p:spPr>
        <p:txBody>
          <a:bodyPr lIns="91439" tIns="45719" rIns="91439" bIns="45719">
            <a:noAutofit/>
          </a:bodyPr>
          <a:lstStyle/>
          <a:p>
            <a:pPr/>
          </a:p>
        </p:txBody>
      </p:sp>
      <p:sp>
        <p:nvSpPr>
          <p:cNvPr id="104"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Johnny Appleseed"/>
          <p:cNvSpPr txBox="1"/>
          <p:nvPr>
            <p:ph type="body" sz="quarter" idx="21"/>
          </p:nvPr>
        </p:nvSpPr>
        <p:spPr>
          <a:xfrm>
            <a:off x="2101949" y="11838657"/>
            <a:ext cx="9772428" cy="757434"/>
          </a:xfrm>
          <a:prstGeom prst="rect">
            <a:avLst/>
          </a:prstGeom>
        </p:spPr>
        <p:txBody>
          <a:bodyPr>
            <a:spAutoFit/>
          </a:bodyPr>
          <a:lstStyle>
            <a:lvl1pPr>
              <a:defRPr i="1" sz="4800"/>
            </a:lvl1pPr>
          </a:lstStyle>
          <a:p>
            <a:pPr/>
            <a:r>
              <a:t>–Johnny Appleseed</a:t>
            </a:r>
          </a:p>
        </p:txBody>
      </p:sp>
      <p:sp>
        <p:nvSpPr>
          <p:cNvPr id="112" name="“Type a quote here.”"/>
          <p:cNvSpPr txBox="1"/>
          <p:nvPr>
            <p:ph type="body" sz="quarter" idx="22"/>
          </p:nvPr>
        </p:nvSpPr>
        <p:spPr>
          <a:xfrm>
            <a:off x="2101949" y="10028398"/>
            <a:ext cx="9772428" cy="1166342"/>
          </a:xfrm>
          <a:prstGeom prst="rect">
            <a:avLst/>
          </a:prstGeom>
        </p:spPr>
        <p:txBody>
          <a:bodyPr anchor="ctr">
            <a:spAutoFit/>
          </a:bodyPr>
          <a:lstStyle>
            <a:lvl1pPr>
              <a:defRPr sz="7400">
                <a:latin typeface="+mn-lt"/>
                <a:ea typeface="+mn-ea"/>
                <a:cs typeface="+mn-cs"/>
                <a:sym typeface="Helvetica Neue Medium"/>
              </a:defRPr>
            </a:lvl1pPr>
          </a:lstStyle>
          <a:p>
            <a:pPr/>
            <a:r>
              <a:t>“Type a quote here.” </a:t>
            </a:r>
          </a:p>
        </p:txBody>
      </p:sp>
      <p:sp>
        <p:nvSpPr>
          <p:cNvPr id="113"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View of beach and sea from a grassy sand dune"/>
          <p:cNvSpPr/>
          <p:nvPr>
            <p:ph type="pic" sz="half" idx="21"/>
          </p:nvPr>
        </p:nvSpPr>
        <p:spPr>
          <a:xfrm>
            <a:off x="887511" y="6746875"/>
            <a:ext cx="12194978" cy="8129985"/>
          </a:xfrm>
          <a:prstGeom prst="rect">
            <a:avLst/>
          </a:prstGeom>
        </p:spPr>
        <p:txBody>
          <a:bodyPr lIns="91439" tIns="45719" rIns="91439" bIns="45719">
            <a:noAutofit/>
          </a:bodyPr>
          <a:lstStyle/>
          <a:p>
            <a:pPr/>
          </a:p>
        </p:txBody>
      </p:sp>
      <p:sp>
        <p:nvSpPr>
          <p:cNvPr id="121"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View of beach and sea from a grassy sand dune"/>
          <p:cNvSpPr/>
          <p:nvPr>
            <p:ph type="pic" sz="quarter" idx="21"/>
          </p:nvPr>
        </p:nvSpPr>
        <p:spPr>
          <a:xfrm>
            <a:off x="2469691" y="7183313"/>
            <a:ext cx="9032380" cy="6021587"/>
          </a:xfrm>
          <a:prstGeom prst="rect">
            <a:avLst/>
          </a:prstGeom>
        </p:spPr>
        <p:txBody>
          <a:bodyPr lIns="91439" tIns="45719" rIns="91439" bIns="45719">
            <a:noAutofit/>
          </a:bodyPr>
          <a:lstStyle/>
          <a:p>
            <a:pPr/>
          </a:p>
        </p:txBody>
      </p:sp>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98340" y="9637489"/>
            <a:ext cx="10373321" cy="2315022"/>
          </a:xfrm>
          <a:prstGeom prst="rect">
            <a:avLst/>
          </a:prstGeom>
        </p:spPr>
        <p:txBody>
          <a:bodyPr anchor="ctr"/>
          <a:lstStyle/>
          <a:p>
            <a:pPr/>
            <a:r>
              <a:t>Title Text</a:t>
            </a:r>
          </a:p>
        </p:txBody>
      </p:sp>
      <p:sp>
        <p:nvSpPr>
          <p:cNvPr id="31"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Heron flying low over a beach with a short fence in the foreground"/>
          <p:cNvSpPr/>
          <p:nvPr>
            <p:ph type="pic" sz="quarter" idx="21"/>
          </p:nvPr>
        </p:nvSpPr>
        <p:spPr>
          <a:xfrm>
            <a:off x="7301259" y="7853784"/>
            <a:ext cx="5711653" cy="5711652"/>
          </a:xfrm>
          <a:prstGeom prst="rect">
            <a:avLst/>
          </a:prstGeom>
        </p:spPr>
        <p:txBody>
          <a:bodyPr lIns="91439" tIns="45719" rIns="91439" bIns="45719">
            <a:noAutofit/>
          </a:bodyPr>
          <a:lstStyle/>
          <a:p>
            <a:pPr/>
          </a:p>
        </p:txBody>
      </p:sp>
      <p:sp>
        <p:nvSpPr>
          <p:cNvPr id="39" name="Title Text"/>
          <p:cNvSpPr txBox="1"/>
          <p:nvPr>
            <p:ph type="title"/>
          </p:nvPr>
        </p:nvSpPr>
        <p:spPr>
          <a:xfrm>
            <a:off x="1735088" y="7853784"/>
            <a:ext cx="5091783" cy="2764111"/>
          </a:xfrm>
          <a:prstGeom prst="rect">
            <a:avLst/>
          </a:prstGeom>
        </p:spPr>
        <p:txBody>
          <a:bodyPr/>
          <a:lstStyle>
            <a:lvl1pPr>
              <a:defRPr sz="13000"/>
            </a:lvl1pPr>
          </a:lstStyle>
          <a:p>
            <a:pPr/>
            <a:r>
              <a:t>Title Text</a:t>
            </a:r>
          </a:p>
        </p:txBody>
      </p:sp>
      <p:sp>
        <p:nvSpPr>
          <p:cNvPr id="40" name="Body Level One…"/>
          <p:cNvSpPr txBox="1"/>
          <p:nvPr>
            <p:ph type="body" sz="quarter" idx="1"/>
          </p:nvPr>
        </p:nvSpPr>
        <p:spPr>
          <a:xfrm>
            <a:off x="1735088" y="10630544"/>
            <a:ext cx="5091783" cy="285266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1754063" y="7556500"/>
            <a:ext cx="10461874" cy="1138536"/>
          </a:xfrm>
          <a:prstGeom prst="rect">
            <a:avLst/>
          </a:prstGeom>
        </p:spPr>
        <p:txBody>
          <a:bodyPr anchor="ctr"/>
          <a:lstStyle/>
          <a:p>
            <a:pPr/>
            <a:r>
              <a:t>Title Text</a:t>
            </a:r>
          </a:p>
        </p:txBody>
      </p:sp>
      <p:sp>
        <p:nvSpPr>
          <p:cNvPr id="49"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xfrm>
            <a:off x="1754063" y="7556500"/>
            <a:ext cx="10461874" cy="1138536"/>
          </a:xfrm>
          <a:prstGeom prst="rect">
            <a:avLst/>
          </a:prstGeom>
        </p:spPr>
        <p:txBody>
          <a:bodyPr anchor="ctr"/>
          <a:lstStyle/>
          <a:p>
            <a:pPr/>
            <a:r>
              <a:t>Title Text</a:t>
            </a:r>
          </a:p>
        </p:txBody>
      </p:sp>
      <p:sp>
        <p:nvSpPr>
          <p:cNvPr id="57" name="Body Level One…"/>
          <p:cNvSpPr txBox="1"/>
          <p:nvPr>
            <p:ph type="body" sz="quarter" idx="1"/>
          </p:nvPr>
        </p:nvSpPr>
        <p:spPr>
          <a:xfrm>
            <a:off x="1754063" y="8948042"/>
            <a:ext cx="10461874" cy="4630044"/>
          </a:xfrm>
          <a:prstGeom prst="rect">
            <a:avLst/>
          </a:prstGeom>
        </p:spPr>
        <p:txBody>
          <a:bodyPr anchor="ctr"/>
          <a:lstStyle>
            <a:lvl1pPr marL="978958" indent="-978958" algn="l">
              <a:spcBef>
                <a:spcPts val="9200"/>
              </a:spcBef>
              <a:buSzPct val="125000"/>
              <a:buChar char="•"/>
              <a:defRPr sz="7400"/>
            </a:lvl1pPr>
            <a:lvl2pPr marL="1613958" indent="-978958" algn="l">
              <a:spcBef>
                <a:spcPts val="9200"/>
              </a:spcBef>
              <a:buSzPct val="125000"/>
              <a:buChar char="•"/>
              <a:defRPr sz="7400"/>
            </a:lvl2pPr>
            <a:lvl3pPr marL="2248958" indent="-978958" algn="l">
              <a:spcBef>
                <a:spcPts val="9200"/>
              </a:spcBef>
              <a:buSzPct val="125000"/>
              <a:buChar char="•"/>
              <a:defRPr sz="7400"/>
            </a:lvl3pPr>
            <a:lvl4pPr marL="2883958" indent="-978958" algn="l">
              <a:spcBef>
                <a:spcPts val="9200"/>
              </a:spcBef>
              <a:buSzPct val="125000"/>
              <a:buChar char="•"/>
              <a:defRPr sz="7400"/>
            </a:lvl4pPr>
            <a:lvl5pPr marL="3518958" indent="-978958" algn="l">
              <a:spcBef>
                <a:spcPts val="9200"/>
              </a:spcBef>
              <a:buSzPct val="125000"/>
              <a:buChar char="•"/>
              <a:defRPr sz="7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Sandy path between two hills leading to the ocean"/>
          <p:cNvSpPr/>
          <p:nvPr>
            <p:ph type="pic" sz="quarter" idx="21"/>
          </p:nvPr>
        </p:nvSpPr>
        <p:spPr>
          <a:xfrm>
            <a:off x="6371456" y="8948042"/>
            <a:ext cx="6945065" cy="4630044"/>
          </a:xfrm>
          <a:prstGeom prst="rect">
            <a:avLst/>
          </a:prstGeom>
        </p:spPr>
        <p:txBody>
          <a:bodyPr lIns="91439" tIns="45719" rIns="91439" bIns="45719">
            <a:noAutofit/>
          </a:bodyPr>
          <a:lstStyle/>
          <a:p>
            <a:pPr/>
          </a:p>
        </p:txBody>
      </p:sp>
      <p:sp>
        <p:nvSpPr>
          <p:cNvPr id="66" name="Title Text"/>
          <p:cNvSpPr txBox="1"/>
          <p:nvPr>
            <p:ph type="title"/>
          </p:nvPr>
        </p:nvSpPr>
        <p:spPr>
          <a:xfrm>
            <a:off x="1754063" y="7556500"/>
            <a:ext cx="10461874" cy="1138536"/>
          </a:xfrm>
          <a:prstGeom prst="rect">
            <a:avLst/>
          </a:prstGeom>
        </p:spPr>
        <p:txBody>
          <a:bodyPr anchor="ctr"/>
          <a:lstStyle/>
          <a:p>
            <a:pPr/>
            <a:r>
              <a:t>Title Text</a:t>
            </a:r>
          </a:p>
        </p:txBody>
      </p:sp>
      <p:sp>
        <p:nvSpPr>
          <p:cNvPr id="67" name="Body Level One…"/>
          <p:cNvSpPr txBox="1"/>
          <p:nvPr>
            <p:ph type="body" sz="quarter" idx="1"/>
          </p:nvPr>
        </p:nvSpPr>
        <p:spPr>
          <a:xfrm>
            <a:off x="1754063" y="8948042"/>
            <a:ext cx="5091783" cy="4630044"/>
          </a:xfrm>
          <a:prstGeom prst="rect">
            <a:avLst/>
          </a:prstGeom>
        </p:spPr>
        <p:txBody>
          <a:bodyPr anchor="ctr"/>
          <a:lstStyle>
            <a:lvl1pPr marL="794084" indent="-794084" algn="l">
              <a:spcBef>
                <a:spcPts val="7000"/>
              </a:spcBef>
              <a:buSzPct val="125000"/>
              <a:buChar char="•"/>
              <a:defRPr sz="5400"/>
            </a:lvl1pPr>
            <a:lvl2pPr marL="1352884" indent="-794084" algn="l">
              <a:spcBef>
                <a:spcPts val="7000"/>
              </a:spcBef>
              <a:buSzPct val="125000"/>
              <a:buChar char="•"/>
              <a:defRPr sz="5400"/>
            </a:lvl2pPr>
            <a:lvl3pPr marL="1911684" indent="-794084" algn="l">
              <a:spcBef>
                <a:spcPts val="7000"/>
              </a:spcBef>
              <a:buSzPct val="125000"/>
              <a:buChar char="•"/>
              <a:defRPr sz="5400"/>
            </a:lvl3pPr>
            <a:lvl4pPr marL="2470484" indent="-794084" algn="l">
              <a:spcBef>
                <a:spcPts val="7000"/>
              </a:spcBef>
              <a:buSzPct val="125000"/>
              <a:buChar char="•"/>
              <a:defRPr sz="5400"/>
            </a:lvl4pPr>
            <a:lvl5pPr marL="3029284" indent="-794084" algn="l">
              <a:spcBef>
                <a:spcPts val="7000"/>
              </a:spcBef>
              <a:buSzPct val="125000"/>
              <a:buChar char="•"/>
              <a:defRPr sz="5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5" name="Title Text"/>
          <p:cNvSpPr txBox="1"/>
          <p:nvPr>
            <p:ph type="title"/>
          </p:nvPr>
        </p:nvSpPr>
        <p:spPr>
          <a:xfrm>
            <a:off x="1754063" y="7556500"/>
            <a:ext cx="10461874" cy="1138536"/>
          </a:xfrm>
          <a:prstGeom prst="rect">
            <a:avLst/>
          </a:prstGeom>
        </p:spPr>
        <p:txBody>
          <a:bodyPr anchor="ctr"/>
          <a:lstStyle/>
          <a:p>
            <a:pPr/>
            <a:r>
              <a:t>Title Text</a:t>
            </a:r>
          </a:p>
        </p:txBody>
      </p:sp>
      <p:sp>
        <p:nvSpPr>
          <p:cNvPr id="76" name="Body Level One…"/>
          <p:cNvSpPr txBox="1"/>
          <p:nvPr>
            <p:ph type="body" sz="quarter" idx="1"/>
          </p:nvPr>
        </p:nvSpPr>
        <p:spPr>
          <a:xfrm>
            <a:off x="1754063" y="8948042"/>
            <a:ext cx="5091783" cy="4630044"/>
          </a:xfrm>
          <a:prstGeom prst="rect">
            <a:avLst/>
          </a:prstGeom>
        </p:spPr>
        <p:txBody>
          <a:bodyPr anchor="ctr"/>
          <a:lstStyle>
            <a:lvl1pPr marL="794084" indent="-794084" algn="l">
              <a:spcBef>
                <a:spcPts val="7000"/>
              </a:spcBef>
              <a:buSzPct val="125000"/>
              <a:buChar char="•"/>
              <a:defRPr sz="5400"/>
            </a:lvl1pPr>
            <a:lvl2pPr marL="1352884" indent="-794084" algn="l">
              <a:spcBef>
                <a:spcPts val="7000"/>
              </a:spcBef>
              <a:buSzPct val="125000"/>
              <a:buChar char="•"/>
              <a:defRPr sz="5400"/>
            </a:lvl2pPr>
            <a:lvl3pPr marL="1911684" indent="-794084" algn="l">
              <a:spcBef>
                <a:spcPts val="7000"/>
              </a:spcBef>
              <a:buSzPct val="125000"/>
              <a:buChar char="•"/>
              <a:defRPr sz="5400"/>
            </a:lvl3pPr>
            <a:lvl4pPr marL="2470484" indent="-794084" algn="l">
              <a:spcBef>
                <a:spcPts val="7000"/>
              </a:spcBef>
              <a:buSzPct val="125000"/>
              <a:buChar char="•"/>
              <a:defRPr sz="5400"/>
            </a:lvl4pPr>
            <a:lvl5pPr marL="3029284" indent="-794084" algn="l">
              <a:spcBef>
                <a:spcPts val="7000"/>
              </a:spcBef>
              <a:buSzPct val="125000"/>
              <a:buChar char="•"/>
              <a:defRPr sz="5400"/>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4" name="Title Text"/>
          <p:cNvSpPr txBox="1"/>
          <p:nvPr>
            <p:ph type="title"/>
          </p:nvPr>
        </p:nvSpPr>
        <p:spPr>
          <a:xfrm>
            <a:off x="1754063" y="7556500"/>
            <a:ext cx="10461874" cy="1138536"/>
          </a:xfrm>
          <a:prstGeom prst="rect">
            <a:avLst/>
          </a:prstGeom>
        </p:spPr>
        <p:txBody>
          <a:bodyPr anchor="ctr"/>
          <a:lstStyle/>
          <a:p>
            <a:pPr/>
            <a:r>
              <a:t>Title Text</a:t>
            </a:r>
          </a:p>
        </p:txBody>
      </p:sp>
      <p:sp>
        <p:nvSpPr>
          <p:cNvPr id="85" name="Body Level One…"/>
          <p:cNvSpPr txBox="1"/>
          <p:nvPr>
            <p:ph type="body" sz="quarter" idx="1"/>
          </p:nvPr>
        </p:nvSpPr>
        <p:spPr>
          <a:xfrm>
            <a:off x="1754063" y="8948042"/>
            <a:ext cx="5091783" cy="4630044"/>
          </a:xfrm>
          <a:prstGeom prst="rect">
            <a:avLst/>
          </a:prstGeom>
        </p:spPr>
        <p:txBody>
          <a:bodyPr anchor="ctr"/>
          <a:lstStyle>
            <a:lvl1pPr marL="794084" indent="-794084" algn="l">
              <a:spcBef>
                <a:spcPts val="7000"/>
              </a:spcBef>
              <a:buSzPct val="125000"/>
              <a:buChar char="•"/>
              <a:defRPr sz="5400"/>
            </a:lvl1pPr>
            <a:lvl2pPr marL="1352884" indent="-794084" algn="l">
              <a:spcBef>
                <a:spcPts val="7000"/>
              </a:spcBef>
              <a:buSzPct val="125000"/>
              <a:buChar char="•"/>
              <a:defRPr sz="5400"/>
            </a:lvl2pPr>
            <a:lvl3pPr marL="1911684" indent="-794084" algn="l">
              <a:spcBef>
                <a:spcPts val="7000"/>
              </a:spcBef>
              <a:buSzPct val="125000"/>
              <a:buChar char="•"/>
              <a:defRPr sz="5400"/>
            </a:lvl3pPr>
            <a:lvl4pPr marL="2470484" indent="-794084" algn="l">
              <a:spcBef>
                <a:spcPts val="7000"/>
              </a:spcBef>
              <a:buSzPct val="125000"/>
              <a:buChar char="•"/>
              <a:defRPr sz="5400"/>
            </a:lvl4pPr>
            <a:lvl5pPr marL="3029284" indent="-794084" algn="l">
              <a:spcBef>
                <a:spcPts val="7000"/>
              </a:spcBef>
              <a:buSzPct val="125000"/>
              <a:buChar char="•"/>
              <a:defRPr sz="54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xfrm>
            <a:off x="6695983" y="13894345"/>
            <a:ext cx="571709" cy="596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229072" y="12116965"/>
            <a:ext cx="11511856" cy="99938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b">
            <a:normAutofit fontScale="100000" lnSpcReduction="0"/>
          </a:bodyPr>
          <a:lstStyle/>
          <a:p>
            <a:pPr/>
            <a:r>
              <a:t>Title Text</a:t>
            </a:r>
          </a:p>
        </p:txBody>
      </p:sp>
      <p:sp>
        <p:nvSpPr>
          <p:cNvPr id="3" name="Body Level One…"/>
          <p:cNvSpPr txBox="1"/>
          <p:nvPr>
            <p:ph type="body" idx="1"/>
          </p:nvPr>
        </p:nvSpPr>
        <p:spPr>
          <a:xfrm>
            <a:off x="1229072" y="13078395"/>
            <a:ext cx="11511856" cy="790650"/>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695983" y="13894345"/>
            <a:ext cx="571709" cy="596141"/>
          </a:xfrm>
          <a:prstGeom prst="rect">
            <a:avLst/>
          </a:prstGeom>
          <a:ln w="3175">
            <a:miter lim="400000"/>
          </a:ln>
        </p:spPr>
        <p:txBody>
          <a:bodyPr wrap="none" lIns="25300" tIns="25300" rIns="25300" bIns="25300">
            <a:spAutoFit/>
          </a:bodyPr>
          <a:lstStyle>
            <a:lvl1pPr algn="ctr">
              <a:spcBef>
                <a:spcPts val="0"/>
              </a:spcBef>
              <a:defRPr sz="3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1299398" rtl="0" latinLnBrk="0">
        <a:lnSpc>
          <a:spcPct val="100000"/>
        </a:lnSpc>
        <a:spcBef>
          <a:spcPts val="0"/>
        </a:spcBef>
        <a:spcAft>
          <a:spcPts val="0"/>
        </a:spcAft>
        <a:buClrTx/>
        <a:buSzTx/>
        <a:buFontTx/>
        <a:buNone/>
        <a:tabLst/>
        <a:defRPr b="0" baseline="0" cap="none" i="0" spc="0" strike="noStrike" sz="17200" u="none">
          <a:solidFill>
            <a:srgbClr val="000000"/>
          </a:solidFill>
          <a:uFillTx/>
          <a:latin typeface="+mn-lt"/>
          <a:ea typeface="+mn-ea"/>
          <a:cs typeface="+mn-cs"/>
          <a:sym typeface="Helvetica Neue Medium"/>
        </a:defRPr>
      </a:lvl1pPr>
      <a:lvl2pPr marL="0" marR="0" indent="457200" algn="ctr" defTabSz="1299398" rtl="0" latinLnBrk="0">
        <a:lnSpc>
          <a:spcPct val="100000"/>
        </a:lnSpc>
        <a:spcBef>
          <a:spcPts val="0"/>
        </a:spcBef>
        <a:spcAft>
          <a:spcPts val="0"/>
        </a:spcAft>
        <a:buClrTx/>
        <a:buSzTx/>
        <a:buFontTx/>
        <a:buNone/>
        <a:tabLst/>
        <a:defRPr b="0" baseline="0" cap="none" i="0" spc="0" strike="noStrike" sz="17200" u="none">
          <a:solidFill>
            <a:srgbClr val="000000"/>
          </a:solidFill>
          <a:uFillTx/>
          <a:latin typeface="+mn-lt"/>
          <a:ea typeface="+mn-ea"/>
          <a:cs typeface="+mn-cs"/>
          <a:sym typeface="Helvetica Neue Medium"/>
        </a:defRPr>
      </a:lvl2pPr>
      <a:lvl3pPr marL="0" marR="0" indent="914400" algn="ctr" defTabSz="1299398" rtl="0" latinLnBrk="0">
        <a:lnSpc>
          <a:spcPct val="100000"/>
        </a:lnSpc>
        <a:spcBef>
          <a:spcPts val="0"/>
        </a:spcBef>
        <a:spcAft>
          <a:spcPts val="0"/>
        </a:spcAft>
        <a:buClrTx/>
        <a:buSzTx/>
        <a:buFontTx/>
        <a:buNone/>
        <a:tabLst/>
        <a:defRPr b="0" baseline="0" cap="none" i="0" spc="0" strike="noStrike" sz="17200" u="none">
          <a:solidFill>
            <a:srgbClr val="000000"/>
          </a:solidFill>
          <a:uFillTx/>
          <a:latin typeface="+mn-lt"/>
          <a:ea typeface="+mn-ea"/>
          <a:cs typeface="+mn-cs"/>
          <a:sym typeface="Helvetica Neue Medium"/>
        </a:defRPr>
      </a:lvl3pPr>
      <a:lvl4pPr marL="0" marR="0" indent="1371600" algn="ctr" defTabSz="1299398" rtl="0" latinLnBrk="0">
        <a:lnSpc>
          <a:spcPct val="100000"/>
        </a:lnSpc>
        <a:spcBef>
          <a:spcPts val="0"/>
        </a:spcBef>
        <a:spcAft>
          <a:spcPts val="0"/>
        </a:spcAft>
        <a:buClrTx/>
        <a:buSzTx/>
        <a:buFontTx/>
        <a:buNone/>
        <a:tabLst/>
        <a:defRPr b="0" baseline="0" cap="none" i="0" spc="0" strike="noStrike" sz="17200" u="none">
          <a:solidFill>
            <a:srgbClr val="000000"/>
          </a:solidFill>
          <a:uFillTx/>
          <a:latin typeface="+mn-lt"/>
          <a:ea typeface="+mn-ea"/>
          <a:cs typeface="+mn-cs"/>
          <a:sym typeface="Helvetica Neue Medium"/>
        </a:defRPr>
      </a:lvl4pPr>
      <a:lvl5pPr marL="0" marR="0" indent="1828800" algn="ctr" defTabSz="1299398" rtl="0" latinLnBrk="0">
        <a:lnSpc>
          <a:spcPct val="100000"/>
        </a:lnSpc>
        <a:spcBef>
          <a:spcPts val="0"/>
        </a:spcBef>
        <a:spcAft>
          <a:spcPts val="0"/>
        </a:spcAft>
        <a:buClrTx/>
        <a:buSzTx/>
        <a:buFontTx/>
        <a:buNone/>
        <a:tabLst/>
        <a:defRPr b="0" baseline="0" cap="none" i="0" spc="0" strike="noStrike" sz="17200" u="none">
          <a:solidFill>
            <a:srgbClr val="000000"/>
          </a:solidFill>
          <a:uFillTx/>
          <a:latin typeface="+mn-lt"/>
          <a:ea typeface="+mn-ea"/>
          <a:cs typeface="+mn-cs"/>
          <a:sym typeface="Helvetica Neue Medium"/>
        </a:defRPr>
      </a:lvl5pPr>
      <a:lvl6pPr marL="0" marR="0" indent="2286000" algn="ctr" defTabSz="1299398" rtl="0" latinLnBrk="0">
        <a:lnSpc>
          <a:spcPct val="100000"/>
        </a:lnSpc>
        <a:spcBef>
          <a:spcPts val="0"/>
        </a:spcBef>
        <a:spcAft>
          <a:spcPts val="0"/>
        </a:spcAft>
        <a:buClrTx/>
        <a:buSzTx/>
        <a:buFontTx/>
        <a:buNone/>
        <a:tabLst/>
        <a:defRPr b="0" baseline="0" cap="none" i="0" spc="0" strike="noStrike" sz="17200" u="none">
          <a:solidFill>
            <a:srgbClr val="000000"/>
          </a:solidFill>
          <a:uFillTx/>
          <a:latin typeface="+mn-lt"/>
          <a:ea typeface="+mn-ea"/>
          <a:cs typeface="+mn-cs"/>
          <a:sym typeface="Helvetica Neue Medium"/>
        </a:defRPr>
      </a:lvl6pPr>
      <a:lvl7pPr marL="0" marR="0" indent="2743200" algn="ctr" defTabSz="1299398" rtl="0" latinLnBrk="0">
        <a:lnSpc>
          <a:spcPct val="100000"/>
        </a:lnSpc>
        <a:spcBef>
          <a:spcPts val="0"/>
        </a:spcBef>
        <a:spcAft>
          <a:spcPts val="0"/>
        </a:spcAft>
        <a:buClrTx/>
        <a:buSzTx/>
        <a:buFontTx/>
        <a:buNone/>
        <a:tabLst/>
        <a:defRPr b="0" baseline="0" cap="none" i="0" spc="0" strike="noStrike" sz="17200" u="none">
          <a:solidFill>
            <a:srgbClr val="000000"/>
          </a:solidFill>
          <a:uFillTx/>
          <a:latin typeface="+mn-lt"/>
          <a:ea typeface="+mn-ea"/>
          <a:cs typeface="+mn-cs"/>
          <a:sym typeface="Helvetica Neue Medium"/>
        </a:defRPr>
      </a:lvl7pPr>
      <a:lvl8pPr marL="0" marR="0" indent="3200400" algn="ctr" defTabSz="1299398" rtl="0" latinLnBrk="0">
        <a:lnSpc>
          <a:spcPct val="100000"/>
        </a:lnSpc>
        <a:spcBef>
          <a:spcPts val="0"/>
        </a:spcBef>
        <a:spcAft>
          <a:spcPts val="0"/>
        </a:spcAft>
        <a:buClrTx/>
        <a:buSzTx/>
        <a:buFontTx/>
        <a:buNone/>
        <a:tabLst/>
        <a:defRPr b="0" baseline="0" cap="none" i="0" spc="0" strike="noStrike" sz="17200" u="none">
          <a:solidFill>
            <a:srgbClr val="000000"/>
          </a:solidFill>
          <a:uFillTx/>
          <a:latin typeface="+mn-lt"/>
          <a:ea typeface="+mn-ea"/>
          <a:cs typeface="+mn-cs"/>
          <a:sym typeface="Helvetica Neue Medium"/>
        </a:defRPr>
      </a:lvl8pPr>
      <a:lvl9pPr marL="0" marR="0" indent="3657600" algn="ctr" defTabSz="1299398" rtl="0" latinLnBrk="0">
        <a:lnSpc>
          <a:spcPct val="100000"/>
        </a:lnSpc>
        <a:spcBef>
          <a:spcPts val="0"/>
        </a:spcBef>
        <a:spcAft>
          <a:spcPts val="0"/>
        </a:spcAft>
        <a:buClrTx/>
        <a:buSzTx/>
        <a:buFontTx/>
        <a:buNone/>
        <a:tabLst/>
        <a:defRPr b="0" baseline="0" cap="none" i="0" spc="0" strike="noStrike" sz="17200" u="none">
          <a:solidFill>
            <a:srgbClr val="000000"/>
          </a:solidFill>
          <a:uFillTx/>
          <a:latin typeface="+mn-lt"/>
          <a:ea typeface="+mn-ea"/>
          <a:cs typeface="+mn-cs"/>
          <a:sym typeface="Helvetica Neue Medium"/>
        </a:defRPr>
      </a:lvl9pPr>
    </p:titleStyle>
    <p:bodyStyle>
      <a:lvl1pPr marL="0" marR="0" indent="0" algn="ctr" defTabSz="1299398" rtl="0" latinLnBrk="0">
        <a:lnSpc>
          <a:spcPct val="100000"/>
        </a:lnSpc>
        <a:spcBef>
          <a:spcPts val="0"/>
        </a:spcBef>
        <a:spcAft>
          <a:spcPts val="0"/>
        </a:spcAft>
        <a:buClrTx/>
        <a:buSzTx/>
        <a:buFontTx/>
        <a:buNone/>
        <a:tabLst/>
        <a:defRPr b="0" baseline="0" cap="none" i="0" spc="0" strike="noStrike" sz="8200" u="none">
          <a:solidFill>
            <a:srgbClr val="000000"/>
          </a:solidFill>
          <a:uFillTx/>
          <a:latin typeface="Helvetica Neue"/>
          <a:ea typeface="Helvetica Neue"/>
          <a:cs typeface="Helvetica Neue"/>
          <a:sym typeface="Helvetica Neue"/>
        </a:defRPr>
      </a:lvl1pPr>
      <a:lvl2pPr marL="0" marR="0" indent="0" algn="ctr" defTabSz="1299398" rtl="0" latinLnBrk="0">
        <a:lnSpc>
          <a:spcPct val="100000"/>
        </a:lnSpc>
        <a:spcBef>
          <a:spcPts val="0"/>
        </a:spcBef>
        <a:spcAft>
          <a:spcPts val="0"/>
        </a:spcAft>
        <a:buClrTx/>
        <a:buSzTx/>
        <a:buFontTx/>
        <a:buNone/>
        <a:tabLst/>
        <a:defRPr b="0" baseline="0" cap="none" i="0" spc="0" strike="noStrike" sz="8200" u="none">
          <a:solidFill>
            <a:srgbClr val="000000"/>
          </a:solidFill>
          <a:uFillTx/>
          <a:latin typeface="Helvetica Neue"/>
          <a:ea typeface="Helvetica Neue"/>
          <a:cs typeface="Helvetica Neue"/>
          <a:sym typeface="Helvetica Neue"/>
        </a:defRPr>
      </a:lvl2pPr>
      <a:lvl3pPr marL="0" marR="0" indent="0" algn="ctr" defTabSz="1299398" rtl="0" latinLnBrk="0">
        <a:lnSpc>
          <a:spcPct val="100000"/>
        </a:lnSpc>
        <a:spcBef>
          <a:spcPts val="0"/>
        </a:spcBef>
        <a:spcAft>
          <a:spcPts val="0"/>
        </a:spcAft>
        <a:buClrTx/>
        <a:buSzTx/>
        <a:buFontTx/>
        <a:buNone/>
        <a:tabLst/>
        <a:defRPr b="0" baseline="0" cap="none" i="0" spc="0" strike="noStrike" sz="8200" u="none">
          <a:solidFill>
            <a:srgbClr val="000000"/>
          </a:solidFill>
          <a:uFillTx/>
          <a:latin typeface="Helvetica Neue"/>
          <a:ea typeface="Helvetica Neue"/>
          <a:cs typeface="Helvetica Neue"/>
          <a:sym typeface="Helvetica Neue"/>
        </a:defRPr>
      </a:lvl3pPr>
      <a:lvl4pPr marL="0" marR="0" indent="0" algn="ctr" defTabSz="1299398" rtl="0" latinLnBrk="0">
        <a:lnSpc>
          <a:spcPct val="100000"/>
        </a:lnSpc>
        <a:spcBef>
          <a:spcPts val="0"/>
        </a:spcBef>
        <a:spcAft>
          <a:spcPts val="0"/>
        </a:spcAft>
        <a:buClrTx/>
        <a:buSzTx/>
        <a:buFontTx/>
        <a:buNone/>
        <a:tabLst/>
        <a:defRPr b="0" baseline="0" cap="none" i="0" spc="0" strike="noStrike" sz="8200" u="none">
          <a:solidFill>
            <a:srgbClr val="000000"/>
          </a:solidFill>
          <a:uFillTx/>
          <a:latin typeface="Helvetica Neue"/>
          <a:ea typeface="Helvetica Neue"/>
          <a:cs typeface="Helvetica Neue"/>
          <a:sym typeface="Helvetica Neue"/>
        </a:defRPr>
      </a:lvl4pPr>
      <a:lvl5pPr marL="0" marR="0" indent="0" algn="ctr" defTabSz="1299398" rtl="0" latinLnBrk="0">
        <a:lnSpc>
          <a:spcPct val="100000"/>
        </a:lnSpc>
        <a:spcBef>
          <a:spcPts val="0"/>
        </a:spcBef>
        <a:spcAft>
          <a:spcPts val="0"/>
        </a:spcAft>
        <a:buClrTx/>
        <a:buSzTx/>
        <a:buFontTx/>
        <a:buNone/>
        <a:tabLst/>
        <a:defRPr b="0" baseline="0" cap="none" i="0" spc="0" strike="noStrike" sz="8200" u="none">
          <a:solidFill>
            <a:srgbClr val="000000"/>
          </a:solidFill>
          <a:uFillTx/>
          <a:latin typeface="Helvetica Neue"/>
          <a:ea typeface="Helvetica Neue"/>
          <a:cs typeface="Helvetica Neue"/>
          <a:sym typeface="Helvetica Neue"/>
        </a:defRPr>
      </a:lvl5pPr>
      <a:lvl6pPr marL="0" marR="0" indent="355600" algn="ctr" defTabSz="1299398" rtl="0" latinLnBrk="0">
        <a:lnSpc>
          <a:spcPct val="100000"/>
        </a:lnSpc>
        <a:spcBef>
          <a:spcPts val="0"/>
        </a:spcBef>
        <a:spcAft>
          <a:spcPts val="0"/>
        </a:spcAft>
        <a:buClrTx/>
        <a:buSzTx/>
        <a:buFontTx/>
        <a:buNone/>
        <a:tabLst/>
        <a:defRPr b="0" baseline="0" cap="none" i="0" spc="0" strike="noStrike" sz="8200" u="none">
          <a:solidFill>
            <a:srgbClr val="000000"/>
          </a:solidFill>
          <a:uFillTx/>
          <a:latin typeface="Helvetica Neue"/>
          <a:ea typeface="Helvetica Neue"/>
          <a:cs typeface="Helvetica Neue"/>
          <a:sym typeface="Helvetica Neue"/>
        </a:defRPr>
      </a:lvl6pPr>
      <a:lvl7pPr marL="0" marR="0" indent="711200" algn="ctr" defTabSz="1299398" rtl="0" latinLnBrk="0">
        <a:lnSpc>
          <a:spcPct val="100000"/>
        </a:lnSpc>
        <a:spcBef>
          <a:spcPts val="0"/>
        </a:spcBef>
        <a:spcAft>
          <a:spcPts val="0"/>
        </a:spcAft>
        <a:buClrTx/>
        <a:buSzTx/>
        <a:buFontTx/>
        <a:buNone/>
        <a:tabLst/>
        <a:defRPr b="0" baseline="0" cap="none" i="0" spc="0" strike="noStrike" sz="8200" u="none">
          <a:solidFill>
            <a:srgbClr val="000000"/>
          </a:solidFill>
          <a:uFillTx/>
          <a:latin typeface="Helvetica Neue"/>
          <a:ea typeface="Helvetica Neue"/>
          <a:cs typeface="Helvetica Neue"/>
          <a:sym typeface="Helvetica Neue"/>
        </a:defRPr>
      </a:lvl7pPr>
      <a:lvl8pPr marL="0" marR="0" indent="1066800" algn="ctr" defTabSz="1299398" rtl="0" latinLnBrk="0">
        <a:lnSpc>
          <a:spcPct val="100000"/>
        </a:lnSpc>
        <a:spcBef>
          <a:spcPts val="0"/>
        </a:spcBef>
        <a:spcAft>
          <a:spcPts val="0"/>
        </a:spcAft>
        <a:buClrTx/>
        <a:buSzTx/>
        <a:buFontTx/>
        <a:buNone/>
        <a:tabLst/>
        <a:defRPr b="0" baseline="0" cap="none" i="0" spc="0" strike="noStrike" sz="8200" u="none">
          <a:solidFill>
            <a:srgbClr val="000000"/>
          </a:solidFill>
          <a:uFillTx/>
          <a:latin typeface="Helvetica Neue"/>
          <a:ea typeface="Helvetica Neue"/>
          <a:cs typeface="Helvetica Neue"/>
          <a:sym typeface="Helvetica Neue"/>
        </a:defRPr>
      </a:lvl8pPr>
      <a:lvl9pPr marL="0" marR="0" indent="1422400" algn="ctr" defTabSz="1299398" rtl="0" latinLnBrk="0">
        <a:lnSpc>
          <a:spcPct val="100000"/>
        </a:lnSpc>
        <a:spcBef>
          <a:spcPts val="0"/>
        </a:spcBef>
        <a:spcAft>
          <a:spcPts val="0"/>
        </a:spcAft>
        <a:buClrTx/>
        <a:buSzTx/>
        <a:buFontTx/>
        <a:buNone/>
        <a:tabLst/>
        <a:defRPr b="0" baseline="0" cap="none" i="0" spc="0" strike="noStrike" sz="8200" u="none">
          <a:solidFill>
            <a:srgbClr val="000000"/>
          </a:solidFill>
          <a:uFillTx/>
          <a:latin typeface="Helvetica Neue"/>
          <a:ea typeface="Helvetica Neue"/>
          <a:cs typeface="Helvetica Neue"/>
          <a:sym typeface="Helvetica Neue"/>
        </a:defRPr>
      </a:lvl9pPr>
    </p:bodyStyle>
    <p:otherStyle>
      <a:lvl1pPr marL="0" marR="0" indent="0" algn="ctr" defTabSz="1299398" rtl="0" latinLnBrk="0">
        <a:lnSpc>
          <a:spcPct val="10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Helvetica Neue Light"/>
        </a:defRPr>
      </a:lvl1pPr>
      <a:lvl2pPr marL="0" marR="0" indent="457200" algn="ctr" defTabSz="1299398" rtl="0" latinLnBrk="0">
        <a:lnSpc>
          <a:spcPct val="10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Helvetica Neue Light"/>
        </a:defRPr>
      </a:lvl2pPr>
      <a:lvl3pPr marL="0" marR="0" indent="914400" algn="ctr" defTabSz="1299398" rtl="0" latinLnBrk="0">
        <a:lnSpc>
          <a:spcPct val="10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Helvetica Neue Light"/>
        </a:defRPr>
      </a:lvl3pPr>
      <a:lvl4pPr marL="0" marR="0" indent="1371600" algn="ctr" defTabSz="1299398" rtl="0" latinLnBrk="0">
        <a:lnSpc>
          <a:spcPct val="10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Helvetica Neue Light"/>
        </a:defRPr>
      </a:lvl4pPr>
      <a:lvl5pPr marL="0" marR="0" indent="1828800" algn="ctr" defTabSz="1299398" rtl="0" latinLnBrk="0">
        <a:lnSpc>
          <a:spcPct val="10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Helvetica Neue Light"/>
        </a:defRPr>
      </a:lvl5pPr>
      <a:lvl6pPr marL="0" marR="0" indent="2286000" algn="ctr" defTabSz="1299398" rtl="0" latinLnBrk="0">
        <a:lnSpc>
          <a:spcPct val="10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Helvetica Neue Light"/>
        </a:defRPr>
      </a:lvl6pPr>
      <a:lvl7pPr marL="0" marR="0" indent="2743200" algn="ctr" defTabSz="1299398" rtl="0" latinLnBrk="0">
        <a:lnSpc>
          <a:spcPct val="10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Helvetica Neue Light"/>
        </a:defRPr>
      </a:lvl7pPr>
      <a:lvl8pPr marL="0" marR="0" indent="3200400" algn="ctr" defTabSz="1299398" rtl="0" latinLnBrk="0">
        <a:lnSpc>
          <a:spcPct val="10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Helvetica Neue Light"/>
        </a:defRPr>
      </a:lvl8pPr>
      <a:lvl9pPr marL="0" marR="0" indent="3657600" algn="ctr" defTabSz="1299398" rtl="0" latinLnBrk="0">
        <a:lnSpc>
          <a:spcPct val="10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2.png"/><Relationship Id="rId7" Type="http://schemas.openxmlformats.org/officeDocument/2006/relationships/image" Target="../media/image4.tif"/><Relationship Id="rId8" Type="http://schemas.openxmlformats.org/officeDocument/2006/relationships/image" Target="../media/image5.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Relationship Id="rId3" Type="http://schemas.openxmlformats.org/officeDocument/2006/relationships/image" Target="../media/image7.tif"/><Relationship Id="rId4" Type="http://schemas.openxmlformats.org/officeDocument/2006/relationships/image" Target="../media/image8.tif"/><Relationship Id="rId5" Type="http://schemas.openxmlformats.org/officeDocument/2006/relationships/image" Target="../media/image3.jpeg"/><Relationship Id="rId6" Type="http://schemas.openxmlformats.org/officeDocument/2006/relationships/image" Target="../media/image9.tif"/><Relationship Id="rId7" Type="http://schemas.openxmlformats.org/officeDocument/2006/relationships/image" Target="../media/image10.tif"/><Relationship Id="rId8" Type="http://schemas.openxmlformats.org/officeDocument/2006/relationships/chart" Target="../charts/char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Rectangle"/>
          <p:cNvSpPr/>
          <p:nvPr/>
        </p:nvSpPr>
        <p:spPr>
          <a:xfrm>
            <a:off x="-376297" y="11037852"/>
            <a:ext cx="14630691" cy="10722214"/>
          </a:xfrm>
          <a:prstGeom prst="rect">
            <a:avLst/>
          </a:prstGeom>
          <a:solidFill>
            <a:srgbClr val="D5D5D5">
              <a:alpha val="22204"/>
            </a:srgbClr>
          </a:solidFill>
          <a:ln w="3175">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sp>
        <p:nvSpPr>
          <p:cNvPr id="138" name="A next generation music management team.…"/>
          <p:cNvSpPr txBox="1"/>
          <p:nvPr/>
        </p:nvSpPr>
        <p:spPr>
          <a:xfrm>
            <a:off x="-1596186" y="12331580"/>
            <a:ext cx="11220766" cy="928920"/>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algn="r" defTabSz="457200">
              <a:spcBef>
                <a:spcPts val="0"/>
              </a:spcBef>
              <a:defRPr sz="2900"/>
            </a:pPr>
            <a:r>
              <a:t>A next generation music management team.</a:t>
            </a:r>
          </a:p>
          <a:p>
            <a:pPr algn="r" defTabSz="457200">
              <a:spcBef>
                <a:spcPts val="0"/>
              </a:spcBef>
              <a:defRPr sz="2900"/>
            </a:pPr>
            <a:r>
              <a:t>We treat our artists like partners, not product. </a:t>
            </a:r>
          </a:p>
        </p:txBody>
      </p:sp>
      <p:grpSp>
        <p:nvGrpSpPr>
          <p:cNvPr id="141" name="Group"/>
          <p:cNvGrpSpPr/>
          <p:nvPr/>
        </p:nvGrpSpPr>
        <p:grpSpPr>
          <a:xfrm>
            <a:off x="1098958" y="7196065"/>
            <a:ext cx="5830595" cy="4529391"/>
            <a:chOff x="0" y="-116"/>
            <a:chExt cx="5830594" cy="4529389"/>
          </a:xfrm>
        </p:grpSpPr>
        <p:sp>
          <p:nvSpPr>
            <p:cNvPr id="139" name="ALL MY FRIENDS"/>
            <p:cNvSpPr txBox="1"/>
            <p:nvPr/>
          </p:nvSpPr>
          <p:spPr>
            <a:xfrm>
              <a:off x="0" y="3717007"/>
              <a:ext cx="4820786" cy="79455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5300" tIns="25300" rIns="25300" bIns="25300" numCol="1" anchor="ctr">
              <a:spAutoFit/>
            </a:bodyPr>
            <a:lstStyle>
              <a:lvl1pPr>
                <a:defRPr spc="-195" sz="4900">
                  <a:ln w="12700" cap="flat">
                    <a:solidFill>
                      <a:srgbClr val="000000"/>
                    </a:solidFill>
                    <a:prstDash val="solid"/>
                    <a:miter lim="400000"/>
                  </a:ln>
                  <a:latin typeface="+mn-lt"/>
                  <a:ea typeface="+mn-ea"/>
                  <a:cs typeface="+mn-cs"/>
                  <a:sym typeface="Helvetica Neue Medium"/>
                </a:defRPr>
              </a:lvl1pPr>
            </a:lstStyle>
            <a:p>
              <a:pPr/>
              <a:r>
                <a:t>ALL MY FRIENDS</a:t>
              </a:r>
            </a:p>
          </p:txBody>
        </p:sp>
        <p:pic>
          <p:nvPicPr>
            <p:cNvPr id="140" name="Screenshot 2025-08-21 at 4.12.51 PM.png" descr="Screenshot 2025-08-21 at 4.12.51 PM.png"/>
            <p:cNvPicPr>
              <a:picLocks noChangeAspect="1"/>
            </p:cNvPicPr>
            <p:nvPr/>
          </p:nvPicPr>
          <p:blipFill>
            <a:blip r:embed="rId2">
              <a:extLst/>
            </a:blip>
            <a:srcRect l="3434" t="2289" r="5618" b="2152"/>
            <a:stretch>
              <a:fillRect/>
            </a:stretch>
          </p:blipFill>
          <p:spPr>
            <a:xfrm>
              <a:off x="2815123" y="-117"/>
              <a:ext cx="3015472" cy="4529390"/>
            </a:xfrm>
            <a:custGeom>
              <a:avLst/>
              <a:gdLst/>
              <a:ahLst/>
              <a:cxnLst>
                <a:cxn ang="0">
                  <a:pos x="wd2" y="hd2"/>
                </a:cxn>
                <a:cxn ang="5400000">
                  <a:pos x="wd2" y="hd2"/>
                </a:cxn>
                <a:cxn ang="10800000">
                  <a:pos x="wd2" y="hd2"/>
                </a:cxn>
                <a:cxn ang="16200000">
                  <a:pos x="wd2" y="hd2"/>
                </a:cxn>
              </a:cxnLst>
              <a:rect l="0" t="0" r="r" b="b"/>
              <a:pathLst>
                <a:path w="21587" h="21444" fill="norm" stroke="1" extrusionOk="0">
                  <a:moveTo>
                    <a:pt x="18363" y="1"/>
                  </a:moveTo>
                  <a:cubicBezTo>
                    <a:pt x="17705" y="-8"/>
                    <a:pt x="17039" y="86"/>
                    <a:pt x="16525" y="269"/>
                  </a:cubicBezTo>
                  <a:cubicBezTo>
                    <a:pt x="15827" y="518"/>
                    <a:pt x="15257" y="1004"/>
                    <a:pt x="14988" y="1581"/>
                  </a:cubicBezTo>
                  <a:cubicBezTo>
                    <a:pt x="14882" y="1808"/>
                    <a:pt x="14880" y="2196"/>
                    <a:pt x="14880" y="10726"/>
                  </a:cubicBezTo>
                  <a:cubicBezTo>
                    <a:pt x="14880" y="19244"/>
                    <a:pt x="14882" y="19646"/>
                    <a:pt x="14988" y="19874"/>
                  </a:cubicBezTo>
                  <a:cubicBezTo>
                    <a:pt x="15345" y="20649"/>
                    <a:pt x="16272" y="21220"/>
                    <a:pt x="17440" y="21387"/>
                  </a:cubicBezTo>
                  <a:cubicBezTo>
                    <a:pt x="18878" y="21592"/>
                    <a:pt x="20302" y="21233"/>
                    <a:pt x="21042" y="20481"/>
                  </a:cubicBezTo>
                  <a:cubicBezTo>
                    <a:pt x="21179" y="20342"/>
                    <a:pt x="21354" y="20123"/>
                    <a:pt x="21429" y="19993"/>
                  </a:cubicBezTo>
                  <a:lnTo>
                    <a:pt x="21565" y="19754"/>
                  </a:lnTo>
                  <a:lnTo>
                    <a:pt x="21582" y="10835"/>
                  </a:lnTo>
                  <a:cubicBezTo>
                    <a:pt x="21596" y="2943"/>
                    <a:pt x="21587" y="1883"/>
                    <a:pt x="21505" y="1650"/>
                  </a:cubicBezTo>
                  <a:cubicBezTo>
                    <a:pt x="21232" y="871"/>
                    <a:pt x="20172" y="191"/>
                    <a:pt x="19011" y="46"/>
                  </a:cubicBezTo>
                  <a:cubicBezTo>
                    <a:pt x="18799" y="19"/>
                    <a:pt x="18582" y="4"/>
                    <a:pt x="18363" y="1"/>
                  </a:cubicBezTo>
                  <a:close/>
                  <a:moveTo>
                    <a:pt x="10752" y="6541"/>
                  </a:moveTo>
                  <a:cubicBezTo>
                    <a:pt x="10088" y="6541"/>
                    <a:pt x="9642" y="6608"/>
                    <a:pt x="9110" y="6786"/>
                  </a:cubicBezTo>
                  <a:cubicBezTo>
                    <a:pt x="8596" y="6957"/>
                    <a:pt x="7995" y="7362"/>
                    <a:pt x="7751" y="7701"/>
                  </a:cubicBezTo>
                  <a:cubicBezTo>
                    <a:pt x="7362" y="8242"/>
                    <a:pt x="7372" y="8087"/>
                    <a:pt x="7391" y="12471"/>
                  </a:cubicBezTo>
                  <a:cubicBezTo>
                    <a:pt x="7407" y="16415"/>
                    <a:pt x="7408" y="16448"/>
                    <a:pt x="7536" y="16667"/>
                  </a:cubicBezTo>
                  <a:cubicBezTo>
                    <a:pt x="7770" y="17072"/>
                    <a:pt x="7933" y="17241"/>
                    <a:pt x="8365" y="17526"/>
                  </a:cubicBezTo>
                  <a:cubicBezTo>
                    <a:pt x="8801" y="17814"/>
                    <a:pt x="9325" y="18019"/>
                    <a:pt x="9826" y="18097"/>
                  </a:cubicBezTo>
                  <a:cubicBezTo>
                    <a:pt x="10219" y="18158"/>
                    <a:pt x="11353" y="18146"/>
                    <a:pt x="11749" y="18078"/>
                  </a:cubicBezTo>
                  <a:cubicBezTo>
                    <a:pt x="12861" y="17886"/>
                    <a:pt x="13853" y="17171"/>
                    <a:pt x="14062" y="16410"/>
                  </a:cubicBezTo>
                  <a:cubicBezTo>
                    <a:pt x="14105" y="16251"/>
                    <a:pt x="14124" y="14903"/>
                    <a:pt x="14124" y="12342"/>
                  </a:cubicBezTo>
                  <a:cubicBezTo>
                    <a:pt x="14124" y="9780"/>
                    <a:pt x="14105" y="8430"/>
                    <a:pt x="14062" y="8272"/>
                  </a:cubicBezTo>
                  <a:cubicBezTo>
                    <a:pt x="13903" y="7694"/>
                    <a:pt x="13221" y="7076"/>
                    <a:pt x="12451" y="6808"/>
                  </a:cubicBezTo>
                  <a:cubicBezTo>
                    <a:pt x="11887" y="6612"/>
                    <a:pt x="11439" y="6541"/>
                    <a:pt x="10752" y="6541"/>
                  </a:cubicBezTo>
                  <a:close/>
                  <a:moveTo>
                    <a:pt x="3302" y="13773"/>
                  </a:moveTo>
                  <a:cubicBezTo>
                    <a:pt x="2931" y="13770"/>
                    <a:pt x="2566" y="13795"/>
                    <a:pt x="2319" y="13850"/>
                  </a:cubicBezTo>
                  <a:cubicBezTo>
                    <a:pt x="1180" y="14106"/>
                    <a:pt x="492" y="14560"/>
                    <a:pt x="115" y="15310"/>
                  </a:cubicBezTo>
                  <a:cubicBezTo>
                    <a:pt x="33" y="15473"/>
                    <a:pt x="-4" y="15716"/>
                    <a:pt x="1" y="15960"/>
                  </a:cubicBezTo>
                  <a:cubicBezTo>
                    <a:pt x="6" y="16205"/>
                    <a:pt x="55" y="16452"/>
                    <a:pt x="143" y="16620"/>
                  </a:cubicBezTo>
                  <a:cubicBezTo>
                    <a:pt x="515" y="17329"/>
                    <a:pt x="1401" y="17874"/>
                    <a:pt x="2453" y="18042"/>
                  </a:cubicBezTo>
                  <a:cubicBezTo>
                    <a:pt x="3181" y="18159"/>
                    <a:pt x="4099" y="18093"/>
                    <a:pt x="4751" y="17877"/>
                  </a:cubicBezTo>
                  <a:cubicBezTo>
                    <a:pt x="5434" y="17650"/>
                    <a:pt x="5849" y="17371"/>
                    <a:pt x="6223" y="16883"/>
                  </a:cubicBezTo>
                  <a:cubicBezTo>
                    <a:pt x="6462" y="16572"/>
                    <a:pt x="6546" y="16320"/>
                    <a:pt x="6544" y="15917"/>
                  </a:cubicBezTo>
                  <a:cubicBezTo>
                    <a:pt x="6539" y="14981"/>
                    <a:pt x="5657" y="14170"/>
                    <a:pt x="4317" y="13869"/>
                  </a:cubicBezTo>
                  <a:cubicBezTo>
                    <a:pt x="4049" y="13809"/>
                    <a:pt x="3674" y="13777"/>
                    <a:pt x="3302" y="13773"/>
                  </a:cubicBezTo>
                  <a:close/>
                </a:path>
              </a:pathLst>
            </a:custGeom>
            <a:ln w="3175" cap="flat">
              <a:noFill/>
              <a:miter lim="400000"/>
            </a:ln>
            <a:effectLst/>
          </p:spPr>
        </p:pic>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Rectangle"/>
          <p:cNvSpPr/>
          <p:nvPr/>
        </p:nvSpPr>
        <p:spPr>
          <a:xfrm rot="21360000">
            <a:off x="7944816" y="8588779"/>
            <a:ext cx="7550589" cy="12218533"/>
          </a:xfrm>
          <a:prstGeom prst="rect">
            <a:avLst/>
          </a:prstGeom>
          <a:solidFill>
            <a:srgbClr val="D5D5D5">
              <a:alpha val="38482"/>
            </a:srgbClr>
          </a:solidFill>
          <a:ln w="3175">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sp>
        <p:nvSpPr>
          <p:cNvPr id="144" name="01 - WHO WE ARE"/>
          <p:cNvSpPr txBox="1"/>
          <p:nvPr/>
        </p:nvSpPr>
        <p:spPr>
          <a:xfrm>
            <a:off x="437057" y="438646"/>
            <a:ext cx="11220766" cy="41890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96" sz="2400">
                <a:solidFill>
                  <a:srgbClr val="BFBFBF"/>
                </a:solidFill>
                <a:latin typeface="Helvetica"/>
                <a:ea typeface="Helvetica"/>
                <a:cs typeface="Helvetica"/>
                <a:sym typeface="Helvetica"/>
              </a:defRPr>
            </a:lvl1pPr>
          </a:lstStyle>
          <a:p>
            <a:pPr/>
            <a:r>
              <a:t>01 - WHO WE ARE</a:t>
            </a:r>
          </a:p>
        </p:txBody>
      </p:sp>
      <p:sp>
        <p:nvSpPr>
          <p:cNvPr id="145" name="THE EVOLVED MANAGEMENT COMPANY"/>
          <p:cNvSpPr txBox="1"/>
          <p:nvPr/>
        </p:nvSpPr>
        <p:spPr>
          <a:xfrm>
            <a:off x="665756" y="2561586"/>
            <a:ext cx="14536260" cy="81260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algn="just" defTabSz="457200">
              <a:lnSpc>
                <a:spcPct val="90000"/>
              </a:lnSpc>
              <a:spcBef>
                <a:spcPts val="0"/>
              </a:spcBef>
              <a:defRPr b="1" sz="5000">
                <a:ln w="25400" cap="flat">
                  <a:solidFill>
                    <a:srgbClr val="000000"/>
                  </a:solidFill>
                  <a:prstDash val="solid"/>
                  <a:miter lim="400000"/>
                </a:ln>
                <a:latin typeface="Helvetica"/>
                <a:ea typeface="Helvetica"/>
                <a:cs typeface="Helvetica"/>
                <a:sym typeface="Helvetica"/>
              </a:defRPr>
            </a:lvl1pPr>
          </a:lstStyle>
          <a:p>
            <a:pPr/>
            <a:r>
              <a:t>THE EVOLVED MANAGEMENT COMPANY</a:t>
            </a:r>
          </a:p>
        </p:txBody>
      </p:sp>
      <p:sp>
        <p:nvSpPr>
          <p:cNvPr id="146" name="All My Friends Inc. is a bootstrapped venture built on the conviction that real, lasting artist development isn't a temporary highway to a destination—it's an evolving journey that grows alongside the artist."/>
          <p:cNvSpPr txBox="1"/>
          <p:nvPr/>
        </p:nvSpPr>
        <p:spPr>
          <a:xfrm>
            <a:off x="1970064" y="3764943"/>
            <a:ext cx="6577595" cy="121333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80000"/>
              </a:lnSpc>
              <a:spcBef>
                <a:spcPts val="2400"/>
              </a:spcBef>
              <a:defRPr spc="-44" sz="2200"/>
            </a:lvl1pPr>
          </a:lstStyle>
          <a:p>
            <a:pPr/>
            <a:r>
              <a:t>All My Friends Inc. is a bootstrapped venture built on the conviction that real, lasting artist development isn't a temporary highway to a destination—it's an evolving journey that grows alongside the artist.</a:t>
            </a:r>
          </a:p>
        </p:txBody>
      </p:sp>
      <p:sp>
        <p:nvSpPr>
          <p:cNvPr id="147" name="Line"/>
          <p:cNvSpPr/>
          <p:nvPr/>
        </p:nvSpPr>
        <p:spPr>
          <a:xfrm flipV="1">
            <a:off x="1879728" y="3764942"/>
            <a:ext cx="1" cy="1213334"/>
          </a:xfrm>
          <a:prstGeom prst="line">
            <a:avLst/>
          </a:prstGeom>
          <a:ln w="50800">
            <a:solidFill>
              <a:srgbClr val="000000"/>
            </a:solidFill>
            <a:miter lim="400000"/>
          </a:ln>
        </p:spPr>
        <p:txBody>
          <a:bodyPr lIns="25300" tIns="25300" rIns="25300" bIns="25300" anchor="ctr"/>
          <a:lstStyle/>
          <a:p>
            <a:pPr/>
          </a:p>
        </p:txBody>
      </p:sp>
      <p:sp>
        <p:nvSpPr>
          <p:cNvPr id="148" name="OUR APPROACH"/>
          <p:cNvSpPr txBox="1"/>
          <p:nvPr/>
        </p:nvSpPr>
        <p:spPr>
          <a:xfrm>
            <a:off x="1907068" y="5868686"/>
            <a:ext cx="6703586" cy="80688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algn="just" defTabSz="457200">
              <a:lnSpc>
                <a:spcPct val="90000"/>
              </a:lnSpc>
              <a:spcBef>
                <a:spcPts val="0"/>
              </a:spcBef>
              <a:defRPr b="1" sz="5000"/>
            </a:lvl1pPr>
          </a:lstStyle>
          <a:p>
            <a:pPr/>
            <a:r>
              <a:t>OUR APPROACH</a:t>
            </a:r>
          </a:p>
        </p:txBody>
      </p:sp>
      <p:sp>
        <p:nvSpPr>
          <p:cNvPr id="149" name="Discover…"/>
          <p:cNvSpPr txBox="1"/>
          <p:nvPr/>
        </p:nvSpPr>
        <p:spPr>
          <a:xfrm>
            <a:off x="2011358" y="6759648"/>
            <a:ext cx="3351233" cy="1018947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defTabSz="457200">
              <a:lnSpc>
                <a:spcPct val="500000"/>
              </a:lnSpc>
              <a:spcBef>
                <a:spcPts val="0"/>
              </a:spcBef>
              <a:defRPr b="1" sz="6000">
                <a:solidFill>
                  <a:srgbClr val="1A00FF"/>
                </a:solidFill>
              </a:defRPr>
            </a:pPr>
            <a:r>
              <a:t>Discover</a:t>
            </a:r>
          </a:p>
          <a:p>
            <a:pPr defTabSz="457200">
              <a:lnSpc>
                <a:spcPct val="500000"/>
              </a:lnSpc>
              <a:spcBef>
                <a:spcPts val="0"/>
              </a:spcBef>
              <a:defRPr b="1" sz="6000">
                <a:solidFill>
                  <a:srgbClr val="1A00FF"/>
                </a:solidFill>
              </a:defRPr>
            </a:pPr>
            <a:r>
              <a:t>Develop</a:t>
            </a:r>
          </a:p>
          <a:p>
            <a:pPr defTabSz="457200">
              <a:lnSpc>
                <a:spcPct val="500000"/>
              </a:lnSpc>
              <a:spcBef>
                <a:spcPts val="0"/>
              </a:spcBef>
              <a:defRPr b="1" sz="6000">
                <a:solidFill>
                  <a:srgbClr val="1A00FF"/>
                </a:solidFill>
              </a:defRPr>
            </a:pPr>
            <a:r>
              <a:t>Deliver</a:t>
            </a:r>
          </a:p>
        </p:txBody>
      </p:sp>
      <p:sp>
        <p:nvSpPr>
          <p:cNvPr id="150" name="Vision-first: finding and investing in artists as compounding creative assets before the rest of the industry."/>
          <p:cNvSpPr txBox="1"/>
          <p:nvPr/>
        </p:nvSpPr>
        <p:spPr>
          <a:xfrm>
            <a:off x="2662855" y="7708065"/>
            <a:ext cx="3197014" cy="1623249"/>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90000"/>
              </a:lnSpc>
              <a:spcBef>
                <a:spcPts val="1600"/>
              </a:spcBef>
              <a:defRPr sz="2200"/>
            </a:lvl1pPr>
          </a:lstStyle>
          <a:p>
            <a:pPr/>
            <a:r>
              <a:t>Vision-first: finding and investing in artists as compounding creative assets before the rest of the industry.</a:t>
            </a:r>
          </a:p>
        </p:txBody>
      </p:sp>
      <p:sp>
        <p:nvSpPr>
          <p:cNvPr id="151" name="Long-horizon partnerships: building superstars patiently, with infrastructure and foresight."/>
          <p:cNvSpPr txBox="1"/>
          <p:nvPr/>
        </p:nvSpPr>
        <p:spPr>
          <a:xfrm>
            <a:off x="2551470" y="12242668"/>
            <a:ext cx="2857501" cy="2135841"/>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90000"/>
              </a:lnSpc>
              <a:spcBef>
                <a:spcPts val="1600"/>
              </a:spcBef>
              <a:defRPr sz="2200"/>
            </a:lvl1pPr>
          </a:lstStyle>
          <a:p>
            <a:pPr/>
            <a:r>
              <a:t>Long-horizon partnerships: building superstars patiently, with infrastructure and foresight.</a:t>
            </a:r>
          </a:p>
        </p:txBody>
      </p:sp>
      <p:sp>
        <p:nvSpPr>
          <p:cNvPr id="152" name="Equity alignment + opportunity creation: making sure artists are protected and empowered while proactively creating opportunities."/>
          <p:cNvSpPr txBox="1"/>
          <p:nvPr/>
        </p:nvSpPr>
        <p:spPr>
          <a:xfrm>
            <a:off x="2578303" y="16908232"/>
            <a:ext cx="2857501" cy="2754626"/>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90000"/>
              </a:lnSpc>
              <a:spcBef>
                <a:spcPts val="1600"/>
              </a:spcBef>
              <a:defRPr sz="2200"/>
            </a:lvl1pPr>
          </a:lstStyle>
          <a:p>
            <a:pPr/>
            <a:r>
              <a:t>Equity alignment + opportunity creation: making sure artists are protected and empowered while proactively creating opportunities.</a:t>
            </a:r>
          </a:p>
        </p:txBody>
      </p:sp>
      <p:sp>
        <p:nvSpPr>
          <p:cNvPr id="153" name="OUR APPROACH"/>
          <p:cNvSpPr txBox="1"/>
          <p:nvPr/>
        </p:nvSpPr>
        <p:spPr>
          <a:xfrm>
            <a:off x="1907068" y="5825157"/>
            <a:ext cx="6703586" cy="893941"/>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algn="just" defTabSz="457200">
              <a:lnSpc>
                <a:spcPct val="90000"/>
              </a:lnSpc>
              <a:spcBef>
                <a:spcPts val="0"/>
              </a:spcBef>
              <a:defRPr b="1" spc="-275" sz="5500"/>
            </a:lvl1pPr>
          </a:lstStyle>
          <a:p>
            <a:pPr/>
            <a:r>
              <a:t>OUR APPROACH</a:t>
            </a:r>
          </a:p>
        </p:txBody>
      </p:sp>
      <p:grpSp>
        <p:nvGrpSpPr>
          <p:cNvPr id="160" name="Group"/>
          <p:cNvGrpSpPr/>
          <p:nvPr/>
        </p:nvGrpSpPr>
        <p:grpSpPr>
          <a:xfrm>
            <a:off x="8355826" y="9523799"/>
            <a:ext cx="6728569" cy="9800930"/>
            <a:chOff x="0" y="0"/>
            <a:chExt cx="6728567" cy="9800929"/>
          </a:xfrm>
        </p:grpSpPr>
        <p:sp>
          <p:nvSpPr>
            <p:cNvPr id="154" name="THE AVERAGE MANAGER"/>
            <p:cNvSpPr txBox="1"/>
            <p:nvPr/>
          </p:nvSpPr>
          <p:spPr>
            <a:xfrm>
              <a:off x="0" y="6769"/>
              <a:ext cx="6703586" cy="50945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5300" tIns="25300" rIns="25300" bIns="25300" numCol="1" anchor="ctr">
              <a:spAutoFit/>
            </a:bodyPr>
            <a:lstStyle>
              <a:lvl1pPr algn="just" defTabSz="457200">
                <a:lnSpc>
                  <a:spcPct val="90000"/>
                </a:lnSpc>
                <a:spcBef>
                  <a:spcPts val="0"/>
                </a:spcBef>
                <a:defRPr b="1" sz="3000"/>
              </a:lvl1pPr>
            </a:lstStyle>
            <a:p>
              <a:pPr/>
              <a:r>
                <a:t>THE AVERAGE MANAGER</a:t>
              </a:r>
            </a:p>
          </p:txBody>
        </p:sp>
        <p:sp>
          <p:nvSpPr>
            <p:cNvPr id="155" name="Chase…"/>
            <p:cNvSpPr txBox="1"/>
            <p:nvPr/>
          </p:nvSpPr>
          <p:spPr>
            <a:xfrm>
              <a:off x="1272089" y="656104"/>
              <a:ext cx="3351232" cy="758490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5300" tIns="25300" rIns="25300" bIns="25300" numCol="1" anchor="ctr">
              <a:spAutoFit/>
            </a:bodyPr>
            <a:lstStyle/>
            <a:p>
              <a:pPr defTabSz="457200">
                <a:lnSpc>
                  <a:spcPct val="500000"/>
                </a:lnSpc>
                <a:spcBef>
                  <a:spcPts val="0"/>
                </a:spcBef>
                <a:defRPr b="1" sz="4500"/>
              </a:pPr>
              <a:r>
                <a:t>Chase</a:t>
              </a:r>
            </a:p>
            <a:p>
              <a:pPr defTabSz="457200">
                <a:lnSpc>
                  <a:spcPct val="500000"/>
                </a:lnSpc>
                <a:spcBef>
                  <a:spcPts val="0"/>
                </a:spcBef>
                <a:defRPr b="1" sz="4500"/>
              </a:pPr>
              <a:r>
                <a:t>Cash</a:t>
              </a:r>
            </a:p>
            <a:p>
              <a:pPr defTabSz="457200">
                <a:lnSpc>
                  <a:spcPct val="500000"/>
                </a:lnSpc>
                <a:spcBef>
                  <a:spcPts val="0"/>
                </a:spcBef>
                <a:defRPr b="1" sz="4500"/>
              </a:pPr>
              <a:r>
                <a:t>Collapse</a:t>
              </a:r>
            </a:p>
          </p:txBody>
        </p:sp>
        <p:sp>
          <p:nvSpPr>
            <p:cNvPr id="156" name="Vision-first: finding and investing in artists as compounding creative assets before the rest of the industry."/>
            <p:cNvSpPr txBox="1"/>
            <p:nvPr/>
          </p:nvSpPr>
          <p:spPr>
            <a:xfrm>
              <a:off x="1323798" y="1279485"/>
              <a:ext cx="3197014" cy="162324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5300" tIns="25300" rIns="25300" bIns="25300" numCol="1" anchor="ctr">
              <a:spAutoFit/>
            </a:bodyPr>
            <a:lstStyle>
              <a:lvl1pPr defTabSz="457200">
                <a:lnSpc>
                  <a:spcPct val="90000"/>
                </a:lnSpc>
                <a:spcBef>
                  <a:spcPts val="1600"/>
                </a:spcBef>
                <a:defRPr sz="2200"/>
              </a:lvl1pPr>
            </a:lstStyle>
            <a:p>
              <a:pPr/>
              <a:r>
                <a:t>Vision-first: finding and investing in artists as compounding creative assets before the rest of the industry.</a:t>
              </a:r>
            </a:p>
          </p:txBody>
        </p:sp>
        <p:sp>
          <p:nvSpPr>
            <p:cNvPr id="157" name="Long-horizon partnerships: building superstars patiently, with infrastructure and foresight."/>
            <p:cNvSpPr txBox="1"/>
            <p:nvPr/>
          </p:nvSpPr>
          <p:spPr>
            <a:xfrm>
              <a:off x="1284789" y="4712460"/>
              <a:ext cx="2857501" cy="213584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5300" tIns="25300" rIns="25300" bIns="25300" numCol="1" anchor="ctr">
              <a:spAutoFit/>
            </a:bodyPr>
            <a:lstStyle>
              <a:lvl1pPr defTabSz="457200">
                <a:lnSpc>
                  <a:spcPct val="90000"/>
                </a:lnSpc>
                <a:spcBef>
                  <a:spcPts val="1600"/>
                </a:spcBef>
                <a:defRPr sz="2200"/>
              </a:lvl1pPr>
            </a:lstStyle>
            <a:p>
              <a:pPr/>
              <a:r>
                <a:t>Long-horizon partnerships: building superstars patiently, with infrastructure and foresight.</a:t>
              </a:r>
            </a:p>
          </p:txBody>
        </p:sp>
        <p:sp>
          <p:nvSpPr>
            <p:cNvPr id="158" name="THE AVERAGE MANAGER"/>
            <p:cNvSpPr txBox="1"/>
            <p:nvPr/>
          </p:nvSpPr>
          <p:spPr>
            <a:xfrm>
              <a:off x="24982" y="0"/>
              <a:ext cx="6703586" cy="54644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5300" tIns="25300" rIns="25300" bIns="25300" numCol="1" anchor="ctr">
              <a:spAutoFit/>
            </a:bodyPr>
            <a:lstStyle>
              <a:lvl1pPr algn="just" defTabSz="457200">
                <a:lnSpc>
                  <a:spcPct val="90000"/>
                </a:lnSpc>
                <a:spcBef>
                  <a:spcPts val="0"/>
                </a:spcBef>
                <a:defRPr b="1" spc="-165" sz="3300"/>
              </a:lvl1pPr>
            </a:lstStyle>
            <a:p>
              <a:pPr/>
              <a:r>
                <a:t>THE AVERAGE MANAGER</a:t>
              </a:r>
            </a:p>
          </p:txBody>
        </p:sp>
        <p:sp>
          <p:nvSpPr>
            <p:cNvPr id="159" name="Artists burn out, careers stall, fans move on, no sustainable momentum."/>
            <p:cNvSpPr txBox="1"/>
            <p:nvPr/>
          </p:nvSpPr>
          <p:spPr>
            <a:xfrm>
              <a:off x="1284789" y="8177681"/>
              <a:ext cx="2857501" cy="162324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5300" tIns="25300" rIns="25300" bIns="25300" numCol="1" anchor="ctr">
              <a:spAutoFit/>
            </a:bodyPr>
            <a:lstStyle>
              <a:lvl1pPr defTabSz="457200">
                <a:lnSpc>
                  <a:spcPct val="90000"/>
                </a:lnSpc>
                <a:spcBef>
                  <a:spcPts val="1600"/>
                </a:spcBef>
                <a:defRPr sz="2200"/>
              </a:lvl1pPr>
            </a:lstStyle>
            <a:p>
              <a:pPr/>
              <a:r>
                <a:t>Artists burn out, careers stall, fans move on, no sustainable momentum.</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Rectangle"/>
          <p:cNvSpPr/>
          <p:nvPr/>
        </p:nvSpPr>
        <p:spPr>
          <a:xfrm rot="20160000">
            <a:off x="-5158254" y="2859576"/>
            <a:ext cx="18255979" cy="12218533"/>
          </a:xfrm>
          <a:prstGeom prst="rect">
            <a:avLst/>
          </a:prstGeom>
          <a:solidFill>
            <a:srgbClr val="D5D5D5">
              <a:alpha val="38482"/>
            </a:srgbClr>
          </a:solidFill>
          <a:ln w="3175">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sp>
        <p:nvSpPr>
          <p:cNvPr id="163" name="02 - OUR ARTISTS"/>
          <p:cNvSpPr txBox="1"/>
          <p:nvPr/>
        </p:nvSpPr>
        <p:spPr>
          <a:xfrm>
            <a:off x="437057" y="438646"/>
            <a:ext cx="11220766" cy="41890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96" sz="2400">
                <a:solidFill>
                  <a:srgbClr val="BFBFBF"/>
                </a:solidFill>
                <a:latin typeface="Helvetica"/>
                <a:ea typeface="Helvetica"/>
                <a:cs typeface="Helvetica"/>
                <a:sym typeface="Helvetica"/>
              </a:defRPr>
            </a:lvl1pPr>
          </a:lstStyle>
          <a:p>
            <a:pPr/>
            <a:r>
              <a:t>02 - OUR ARTISTS</a:t>
            </a:r>
          </a:p>
        </p:txBody>
      </p:sp>
      <p:sp>
        <p:nvSpPr>
          <p:cNvPr id="164" name="OUR ARTISTS ARE THE STORY"/>
          <p:cNvSpPr txBox="1"/>
          <p:nvPr/>
        </p:nvSpPr>
        <p:spPr>
          <a:xfrm>
            <a:off x="822267" y="5250764"/>
            <a:ext cx="6375374" cy="193532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90000"/>
              </a:lnSpc>
              <a:spcBef>
                <a:spcPts val="0"/>
              </a:spcBef>
              <a:defRPr b="1" spc="-325" sz="6500"/>
            </a:lvl1pPr>
          </a:lstStyle>
          <a:p>
            <a:pPr/>
            <a:r>
              <a:t>OUR ARTISTS ARE THE STORY</a:t>
            </a:r>
          </a:p>
        </p:txBody>
      </p:sp>
      <p:sp>
        <p:nvSpPr>
          <p:cNvPr id="165" name="All My Friends Inc. is a bootstrapped venture built on the conviction that real, lasting artist development isn't a temporary highway to a destination—it's an evolving journey that grows alongside the artist."/>
          <p:cNvSpPr txBox="1"/>
          <p:nvPr/>
        </p:nvSpPr>
        <p:spPr>
          <a:xfrm>
            <a:off x="1194997" y="7349727"/>
            <a:ext cx="5071352" cy="176510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80000"/>
              </a:lnSpc>
              <a:spcBef>
                <a:spcPts val="2400"/>
              </a:spcBef>
              <a:defRPr spc="-44" sz="2200"/>
            </a:lvl1pPr>
          </a:lstStyle>
          <a:p>
            <a:pPr/>
            <a:r>
              <a:t>All My Friends Inc. is a bootstrapped venture built on the conviction that real, lasting artist development isn't a temporary highway to a destination—it's an evolving journey that grows alongside the artist.</a:t>
            </a:r>
          </a:p>
        </p:txBody>
      </p:sp>
      <p:sp>
        <p:nvSpPr>
          <p:cNvPr id="166" name="Line"/>
          <p:cNvSpPr/>
          <p:nvPr/>
        </p:nvSpPr>
        <p:spPr>
          <a:xfrm flipV="1">
            <a:off x="1017254" y="7382956"/>
            <a:ext cx="1" cy="1768755"/>
          </a:xfrm>
          <a:prstGeom prst="line">
            <a:avLst/>
          </a:prstGeom>
          <a:ln w="50800">
            <a:solidFill>
              <a:srgbClr val="000000"/>
            </a:solidFill>
            <a:miter lim="400000"/>
          </a:ln>
        </p:spPr>
        <p:txBody>
          <a:bodyPr lIns="25300" tIns="25300" rIns="25300" bIns="25300" anchor="ctr"/>
          <a:lstStyle/>
          <a:p>
            <a:pPr/>
          </a:p>
        </p:txBody>
      </p:sp>
      <p:pic>
        <p:nvPicPr>
          <p:cNvPr id="167" name="Image" descr="Image"/>
          <p:cNvPicPr>
            <a:picLocks noChangeAspect="1"/>
          </p:cNvPicPr>
          <p:nvPr/>
        </p:nvPicPr>
        <p:blipFill>
          <a:blip r:embed="rId2">
            <a:extLst/>
          </a:blip>
          <a:srcRect l="17133" t="1233" r="17133" b="9055"/>
          <a:stretch>
            <a:fillRect/>
          </a:stretch>
        </p:blipFill>
        <p:spPr>
          <a:xfrm>
            <a:off x="7575305" y="4247170"/>
            <a:ext cx="5266049" cy="5264298"/>
          </a:xfrm>
          <a:prstGeom prst="rect">
            <a:avLst/>
          </a:prstGeom>
          <a:ln w="3175">
            <a:miter lim="400000"/>
          </a:ln>
          <a:effectLst>
            <a:outerShdw sx="100000" sy="100000" kx="0" ky="0" algn="b" rotWithShape="0" blurRad="63500" dist="25400" dir="5400000">
              <a:srgbClr val="000000">
                <a:alpha val="50000"/>
              </a:srgbClr>
            </a:outerShdw>
          </a:effectLst>
        </p:spPr>
      </p:pic>
      <p:pic>
        <p:nvPicPr>
          <p:cNvPr id="168" name="Image" descr="Image"/>
          <p:cNvPicPr>
            <a:picLocks noChangeAspect="1"/>
          </p:cNvPicPr>
          <p:nvPr/>
        </p:nvPicPr>
        <p:blipFill>
          <a:blip r:embed="rId3">
            <a:extLst/>
          </a:blip>
          <a:stretch>
            <a:fillRect/>
          </a:stretch>
        </p:blipFill>
        <p:spPr>
          <a:xfrm>
            <a:off x="396925" y="10110306"/>
            <a:ext cx="4127501" cy="4102486"/>
          </a:xfrm>
          <a:prstGeom prst="rect">
            <a:avLst/>
          </a:prstGeom>
          <a:ln w="3175">
            <a:miter lim="400000"/>
          </a:ln>
          <a:effectLst>
            <a:outerShdw sx="100000" sy="100000" kx="0" ky="0" algn="b" rotWithShape="0" blurRad="63500" dist="25400" dir="5400000">
              <a:srgbClr val="000000">
                <a:alpha val="50000"/>
              </a:srgbClr>
            </a:outerShdw>
          </a:effectLst>
        </p:spPr>
      </p:pic>
      <p:pic>
        <p:nvPicPr>
          <p:cNvPr id="169" name="Image" descr="Image"/>
          <p:cNvPicPr>
            <a:picLocks noChangeAspect="1"/>
          </p:cNvPicPr>
          <p:nvPr/>
        </p:nvPicPr>
        <p:blipFill>
          <a:blip r:embed="rId4">
            <a:extLst/>
          </a:blip>
          <a:srcRect l="4987" t="0" r="4987" b="0"/>
          <a:stretch>
            <a:fillRect/>
          </a:stretch>
        </p:blipFill>
        <p:spPr>
          <a:xfrm>
            <a:off x="4909343" y="10110300"/>
            <a:ext cx="4127501" cy="4102485"/>
          </a:xfrm>
          <a:prstGeom prst="rect">
            <a:avLst/>
          </a:prstGeom>
          <a:ln w="3175">
            <a:miter lim="400000"/>
          </a:ln>
          <a:effectLst>
            <a:outerShdw sx="100000" sy="100000" kx="0" ky="0" algn="b" rotWithShape="0" blurRad="63500" dist="25400" dir="5400000">
              <a:srgbClr val="000000">
                <a:alpha val="50000"/>
              </a:srgbClr>
            </a:outerShdw>
          </a:effectLst>
        </p:spPr>
      </p:pic>
      <p:pic>
        <p:nvPicPr>
          <p:cNvPr id="170" name="Image" descr="Image"/>
          <p:cNvPicPr>
            <a:picLocks noChangeAspect="1"/>
          </p:cNvPicPr>
          <p:nvPr/>
        </p:nvPicPr>
        <p:blipFill>
          <a:blip r:embed="rId5">
            <a:extLst/>
          </a:blip>
          <a:stretch>
            <a:fillRect/>
          </a:stretch>
        </p:blipFill>
        <p:spPr>
          <a:xfrm>
            <a:off x="396925" y="14921940"/>
            <a:ext cx="4127501" cy="4127501"/>
          </a:xfrm>
          <a:prstGeom prst="rect">
            <a:avLst/>
          </a:prstGeom>
          <a:ln w="3175">
            <a:miter lim="400000"/>
          </a:ln>
          <a:effectLst>
            <a:outerShdw sx="100000" sy="100000" kx="0" ky="0" algn="b" rotWithShape="0" blurRad="63500" dist="25400" dir="5400000">
              <a:srgbClr val="000000">
                <a:alpha val="50000"/>
              </a:srgbClr>
            </a:outerShdw>
          </a:effectLst>
        </p:spPr>
      </p:pic>
      <p:pic>
        <p:nvPicPr>
          <p:cNvPr id="171" name="Leon Portrait.png" descr="Leon Portrait.png"/>
          <p:cNvPicPr>
            <a:picLocks noChangeAspect="1"/>
          </p:cNvPicPr>
          <p:nvPr/>
        </p:nvPicPr>
        <p:blipFill>
          <a:blip r:embed="rId6">
            <a:extLst/>
          </a:blip>
          <a:srcRect l="0" t="0" r="0" b="0"/>
          <a:stretch>
            <a:fillRect/>
          </a:stretch>
        </p:blipFill>
        <p:spPr>
          <a:xfrm>
            <a:off x="4921250" y="14921940"/>
            <a:ext cx="4127501" cy="4127501"/>
          </a:xfrm>
          <a:prstGeom prst="rect">
            <a:avLst/>
          </a:prstGeom>
          <a:ln w="3175">
            <a:miter lim="400000"/>
          </a:ln>
          <a:effectLst>
            <a:outerShdw sx="100000" sy="100000" kx="0" ky="0" algn="b" rotWithShape="0" blurRad="63500" dist="25400" dir="5400000">
              <a:srgbClr val="000000">
                <a:alpha val="50000"/>
              </a:srgbClr>
            </a:outerShdw>
          </a:effectLst>
        </p:spPr>
      </p:pic>
      <p:pic>
        <p:nvPicPr>
          <p:cNvPr id="172" name="Image" descr="Image"/>
          <p:cNvPicPr>
            <a:picLocks noChangeAspect="1"/>
          </p:cNvPicPr>
          <p:nvPr/>
        </p:nvPicPr>
        <p:blipFill>
          <a:blip r:embed="rId7">
            <a:extLst/>
          </a:blip>
          <a:srcRect l="0" t="0" r="10595" b="611"/>
          <a:stretch>
            <a:fillRect/>
          </a:stretch>
        </p:blipFill>
        <p:spPr>
          <a:xfrm>
            <a:off x="9342764" y="14922138"/>
            <a:ext cx="4127501" cy="4127080"/>
          </a:xfrm>
          <a:prstGeom prst="rect">
            <a:avLst/>
          </a:prstGeom>
          <a:ln w="3175">
            <a:miter lim="400000"/>
          </a:ln>
          <a:effectLst>
            <a:outerShdw sx="100000" sy="100000" kx="0" ky="0" algn="b" rotWithShape="0" blurRad="63500" dist="25400" dir="5400000">
              <a:srgbClr val="000000">
                <a:alpha val="50000"/>
              </a:srgbClr>
            </a:outerShdw>
          </a:effectLst>
        </p:spPr>
      </p:pic>
      <p:pic>
        <p:nvPicPr>
          <p:cNvPr id="173" name="Image" descr="Image"/>
          <p:cNvPicPr>
            <a:picLocks noChangeAspect="1"/>
          </p:cNvPicPr>
          <p:nvPr/>
        </p:nvPicPr>
        <p:blipFill>
          <a:blip r:embed="rId8">
            <a:extLst/>
          </a:blip>
          <a:stretch>
            <a:fillRect/>
          </a:stretch>
        </p:blipFill>
        <p:spPr>
          <a:xfrm>
            <a:off x="9366576" y="10084354"/>
            <a:ext cx="4127501" cy="4154390"/>
          </a:xfrm>
          <a:prstGeom prst="rect">
            <a:avLst/>
          </a:prstGeom>
          <a:ln w="3175">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Rectangle"/>
          <p:cNvSpPr/>
          <p:nvPr/>
        </p:nvSpPr>
        <p:spPr>
          <a:xfrm>
            <a:off x="103723" y="10849529"/>
            <a:ext cx="13762554" cy="594126"/>
          </a:xfrm>
          <a:prstGeom prst="rect">
            <a:avLst/>
          </a:prstGeom>
          <a:ln w="25400">
            <a:solidFill>
              <a:srgbClr val="000000"/>
            </a:solidFill>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sp>
        <p:nvSpPr>
          <p:cNvPr id="176" name="Rectangle"/>
          <p:cNvSpPr/>
          <p:nvPr/>
        </p:nvSpPr>
        <p:spPr>
          <a:xfrm>
            <a:off x="-2423624" y="17936492"/>
            <a:ext cx="18255980" cy="3925840"/>
          </a:xfrm>
          <a:prstGeom prst="rect">
            <a:avLst/>
          </a:prstGeom>
          <a:solidFill>
            <a:srgbClr val="D5D5D5">
              <a:alpha val="38482"/>
            </a:srgbClr>
          </a:solidFill>
          <a:ln w="3175">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sp>
        <p:nvSpPr>
          <p:cNvPr id="177" name="02 - ARTIST CASE STUDY"/>
          <p:cNvSpPr txBox="1"/>
          <p:nvPr/>
        </p:nvSpPr>
        <p:spPr>
          <a:xfrm>
            <a:off x="437057" y="438646"/>
            <a:ext cx="11220766" cy="41890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96" sz="2400">
                <a:solidFill>
                  <a:srgbClr val="BFBFBF"/>
                </a:solidFill>
                <a:latin typeface="Helvetica"/>
                <a:ea typeface="Helvetica"/>
                <a:cs typeface="Helvetica"/>
                <a:sym typeface="Helvetica"/>
              </a:defRPr>
            </a:lvl1pPr>
          </a:lstStyle>
          <a:p>
            <a:pPr/>
            <a:r>
              <a:t>02 - ARTIST CASE STUDY</a:t>
            </a:r>
          </a:p>
        </p:txBody>
      </p:sp>
      <p:sp>
        <p:nvSpPr>
          <p:cNvPr id="178" name="Line"/>
          <p:cNvSpPr/>
          <p:nvPr/>
        </p:nvSpPr>
        <p:spPr>
          <a:xfrm flipV="1">
            <a:off x="-4096084" y="-8831134"/>
            <a:ext cx="1" cy="1768755"/>
          </a:xfrm>
          <a:prstGeom prst="line">
            <a:avLst/>
          </a:prstGeom>
          <a:ln w="50800">
            <a:solidFill>
              <a:srgbClr val="000000"/>
            </a:solidFill>
            <a:miter lim="400000"/>
          </a:ln>
        </p:spPr>
        <p:txBody>
          <a:bodyPr lIns="25300" tIns="25300" rIns="25300" bIns="25300" anchor="ctr"/>
          <a:lstStyle/>
          <a:p>
            <a:pPr/>
          </a:p>
        </p:txBody>
      </p:sp>
      <p:pic>
        <p:nvPicPr>
          <p:cNvPr id="179" name="pasted-movie.png" descr="pasted-movie.png"/>
          <p:cNvPicPr>
            <a:picLocks noChangeAspect="1"/>
          </p:cNvPicPr>
          <p:nvPr/>
        </p:nvPicPr>
        <p:blipFill>
          <a:blip r:embed="rId2">
            <a:extLst/>
          </a:blip>
          <a:srcRect l="0" t="1459" r="0" b="1459"/>
          <a:stretch>
            <a:fillRect/>
          </a:stretch>
        </p:blipFill>
        <p:spPr>
          <a:xfrm>
            <a:off x="-188673" y="2583405"/>
            <a:ext cx="10696740" cy="7197957"/>
          </a:xfrm>
          <a:prstGeom prst="rect">
            <a:avLst/>
          </a:prstGeom>
          <a:ln w="3175">
            <a:miter lim="400000"/>
          </a:ln>
          <a:effectLst>
            <a:outerShdw sx="100000" sy="100000" kx="0" ky="0" algn="b" rotWithShape="0" blurRad="63500" dist="25400" dir="5400000">
              <a:srgbClr val="000000">
                <a:alpha val="50000"/>
              </a:srgbClr>
            </a:outerShdw>
          </a:effectLst>
        </p:spPr>
      </p:pic>
      <p:sp>
        <p:nvSpPr>
          <p:cNvPr id="180" name="Rectangle"/>
          <p:cNvSpPr/>
          <p:nvPr/>
        </p:nvSpPr>
        <p:spPr>
          <a:xfrm>
            <a:off x="8728371" y="3094443"/>
            <a:ext cx="10878065" cy="3925840"/>
          </a:xfrm>
          <a:prstGeom prst="rect">
            <a:avLst/>
          </a:prstGeom>
          <a:solidFill>
            <a:srgbClr val="D5D5D5">
              <a:alpha val="89010"/>
            </a:srgbClr>
          </a:solidFill>
          <a:ln w="3175">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sp>
        <p:nvSpPr>
          <p:cNvPr id="181" name="HUDSON…"/>
          <p:cNvSpPr txBox="1"/>
          <p:nvPr/>
        </p:nvSpPr>
        <p:spPr>
          <a:xfrm>
            <a:off x="1436084" y="7384073"/>
            <a:ext cx="9222712" cy="1995952"/>
          </a:xfrm>
          <a:prstGeom prst="rect">
            <a:avLst/>
          </a:prstGeom>
          <a:ln w="3175">
            <a:miter lim="400000"/>
          </a:ln>
          <a:effectLst>
            <a:outerShdw sx="100000" sy="100000" kx="0" ky="0" algn="b" rotWithShape="0" blurRad="635000" dist="25400" dir="5400000">
              <a:srgbClr val="000000">
                <a:alpha val="76163"/>
              </a:srgbClr>
            </a:outerShdw>
          </a:effectLst>
          <a:extLst>
            <a:ext uri="{C572A759-6A51-4108-AA02-DFA0A04FC94B}">
              <ma14:wrappingTextBoxFlag xmlns:ma14="http://schemas.microsoft.com/office/mac/drawingml/2011/main" val="1"/>
            </a:ext>
          </a:extLst>
        </p:spPr>
        <p:txBody>
          <a:bodyPr lIns="25300" tIns="25300" rIns="25300" bIns="25300" anchor="ctr">
            <a:spAutoFit/>
          </a:bodyPr>
          <a:lstStyle/>
          <a:p>
            <a:pPr defTabSz="457200">
              <a:lnSpc>
                <a:spcPct val="70000"/>
              </a:lnSpc>
              <a:spcBef>
                <a:spcPts val="0"/>
              </a:spcBef>
              <a:defRPr b="1" spc="-375" sz="7500">
                <a:ln w="63500" cap="flat">
                  <a:solidFill>
                    <a:srgbClr val="FFFFFF"/>
                  </a:solidFill>
                  <a:prstDash val="solid"/>
                  <a:miter lim="400000"/>
                </a:ln>
                <a:solidFill>
                  <a:srgbClr val="FFFFFF"/>
                </a:solidFill>
              </a:defRPr>
            </a:pPr>
            <a:r>
              <a:t>HUDSON </a:t>
            </a:r>
          </a:p>
          <a:p>
            <a:pPr defTabSz="457200">
              <a:lnSpc>
                <a:spcPct val="70000"/>
              </a:lnSpc>
              <a:spcBef>
                <a:spcPts val="0"/>
              </a:spcBef>
              <a:defRPr b="1" spc="-375" sz="7500">
                <a:ln w="63500" cap="flat">
                  <a:solidFill>
                    <a:srgbClr val="FFFFFF"/>
                  </a:solidFill>
                  <a:prstDash val="solid"/>
                  <a:miter lim="400000"/>
                </a:ln>
                <a:solidFill>
                  <a:srgbClr val="FFFFFF"/>
                </a:solidFill>
              </a:defRPr>
            </a:pPr>
            <a:r>
              <a:t>INGRAM</a:t>
            </a:r>
          </a:p>
        </p:txBody>
      </p:sp>
      <p:sp>
        <p:nvSpPr>
          <p:cNvPr id="182" name="AGE: 19 YEARS OLD"/>
          <p:cNvSpPr txBox="1"/>
          <p:nvPr/>
        </p:nvSpPr>
        <p:spPr>
          <a:xfrm>
            <a:off x="260964" y="10934601"/>
            <a:ext cx="4443421" cy="42398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defTabSz="457200">
              <a:spcBef>
                <a:spcPts val="2400"/>
              </a:spcBef>
              <a:defRPr sz="2500"/>
            </a:pPr>
            <a:r>
              <a:rPr b="1"/>
              <a:t>AGE</a:t>
            </a:r>
            <a:r>
              <a:t>: 19 YEARS OLD</a:t>
            </a:r>
          </a:p>
        </p:txBody>
      </p:sp>
      <p:sp>
        <p:nvSpPr>
          <p:cNvPr id="183" name="GENRE: POP, SINGER-SONGWRITER"/>
          <p:cNvSpPr txBox="1"/>
          <p:nvPr/>
        </p:nvSpPr>
        <p:spPr>
          <a:xfrm>
            <a:off x="3626822" y="10934601"/>
            <a:ext cx="5667467" cy="42398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defTabSz="457200">
              <a:spcBef>
                <a:spcPts val="2400"/>
              </a:spcBef>
              <a:defRPr sz="2500"/>
            </a:pPr>
            <a:r>
              <a:rPr b="1"/>
              <a:t>GENRE</a:t>
            </a:r>
            <a:r>
              <a:t>: POP, SINGER-SONGWRITER</a:t>
            </a:r>
          </a:p>
        </p:txBody>
      </p:sp>
      <p:sp>
        <p:nvSpPr>
          <p:cNvPr id="184" name="HOMETOWN: AUSTIN, TEXAS"/>
          <p:cNvSpPr txBox="1"/>
          <p:nvPr/>
        </p:nvSpPr>
        <p:spPr>
          <a:xfrm>
            <a:off x="9304197" y="10934601"/>
            <a:ext cx="5667467" cy="42398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defTabSz="457200">
              <a:spcBef>
                <a:spcPts val="2400"/>
              </a:spcBef>
              <a:defRPr sz="2500"/>
            </a:pPr>
            <a:r>
              <a:rPr b="1"/>
              <a:t>HOMETOWN</a:t>
            </a:r>
            <a:r>
              <a:t>: AUSTIN, TEXAS</a:t>
            </a:r>
          </a:p>
        </p:txBody>
      </p:sp>
      <p:sp>
        <p:nvSpPr>
          <p:cNvPr id="185" name="RECORD LABEL: INTERSCOPE…"/>
          <p:cNvSpPr txBox="1"/>
          <p:nvPr/>
        </p:nvSpPr>
        <p:spPr>
          <a:xfrm>
            <a:off x="3273714" y="18034263"/>
            <a:ext cx="6962904" cy="111838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algn="just" defTabSz="457200">
              <a:lnSpc>
                <a:spcPct val="20000"/>
              </a:lnSpc>
              <a:spcBef>
                <a:spcPts val="2400"/>
              </a:spcBef>
              <a:defRPr b="1" spc="-75" sz="2500"/>
            </a:pPr>
            <a:r>
              <a:t>RECORD LABEL: </a:t>
            </a:r>
            <a:r>
              <a:rPr b="0"/>
              <a:t>INTERSCOPE</a:t>
            </a:r>
            <a:endParaRPr b="0"/>
          </a:p>
          <a:p>
            <a:pPr algn="just" defTabSz="457200">
              <a:spcBef>
                <a:spcPts val="0"/>
              </a:spcBef>
              <a:defRPr b="1" i="1" spc="-66" sz="2200"/>
            </a:pPr>
            <a:r>
              <a:rPr b="0"/>
              <a:t>FIRST EVER JOINT VENTURE SIGNING WITH PROLIFIC PRODUCER</a:t>
            </a:r>
            <a:r>
              <a:t> AARON DESSNER </a:t>
            </a:r>
          </a:p>
        </p:txBody>
      </p:sp>
      <p:sp>
        <p:nvSpPr>
          <p:cNvPr id="186" name="PUBLISHING CO: UNIVERSAL MUSIC PUBLISHING GROUP…"/>
          <p:cNvSpPr txBox="1"/>
          <p:nvPr/>
        </p:nvSpPr>
        <p:spPr>
          <a:xfrm>
            <a:off x="3330899" y="19346581"/>
            <a:ext cx="7566479" cy="2095657"/>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algn="just" defTabSz="457200">
              <a:lnSpc>
                <a:spcPct val="90000"/>
              </a:lnSpc>
              <a:spcBef>
                <a:spcPts val="700"/>
              </a:spcBef>
              <a:defRPr b="1" spc="-100" sz="2500"/>
            </a:pPr>
            <a:r>
              <a:t>PUBLISHING CO: </a:t>
            </a:r>
            <a:r>
              <a:rPr b="0"/>
              <a:t>UNIVERSAL MUSIC PUBLISHING GROUP</a:t>
            </a:r>
            <a:endParaRPr b="0"/>
          </a:p>
          <a:p>
            <a:pPr algn="just" defTabSz="457200">
              <a:lnSpc>
                <a:spcPct val="90000"/>
              </a:lnSpc>
              <a:spcBef>
                <a:spcPts val="700"/>
              </a:spcBef>
              <a:defRPr b="1" i="1" spc="-88" sz="2200"/>
            </a:pPr>
            <a:r>
              <a:rPr b="0"/>
              <a:t>FIRST EVER SIGNING WITH PROLIFIC SONGWRITERS</a:t>
            </a:r>
            <a:r>
              <a:t>  LIZ ROSE </a:t>
            </a:r>
            <a:r>
              <a:rPr b="0"/>
              <a:t>(TAYLOR SWIFT, LITTLE BIG TOWN) </a:t>
            </a:r>
            <a:r>
              <a:t>&amp; KARA DIOGUARDI</a:t>
            </a:r>
            <a:r>
              <a:rPr b="0"/>
              <a:t> (MAROON 5, P!NK, CELINE DION, KELLY CLARKSON, BRUNO MARS, EMINEM, BRITNEY SPEARS)</a:t>
            </a:r>
          </a:p>
        </p:txBody>
      </p:sp>
      <p:sp>
        <p:nvSpPr>
          <p:cNvPr id="187" name="With heavyweight backing from Interscope, Universal Music Publishing, and the architects behind Taylor Swift, Gracie Abrams, Role Model, Bruno Mars, and Pink, Hudson is positioned to define the next era of male pop.…"/>
          <p:cNvSpPr txBox="1"/>
          <p:nvPr/>
        </p:nvSpPr>
        <p:spPr>
          <a:xfrm>
            <a:off x="3273980" y="11920552"/>
            <a:ext cx="7422040" cy="555174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algn="just" defTabSz="457200">
              <a:lnSpc>
                <a:spcPct val="80000"/>
              </a:lnSpc>
              <a:spcBef>
                <a:spcPts val="1200"/>
              </a:spcBef>
              <a:defRPr sz="2500"/>
            </a:pPr>
            <a:r>
              <a:t>With heavyweight backing from </a:t>
            </a:r>
            <a:r>
              <a:rPr b="1"/>
              <a:t>Interscope, Universal Music Publishing, </a:t>
            </a:r>
            <a:r>
              <a:t>and the </a:t>
            </a:r>
            <a:r>
              <a:rPr b="1"/>
              <a:t>architects behind</a:t>
            </a:r>
            <a:r>
              <a:t> </a:t>
            </a:r>
            <a:r>
              <a:rPr b="1"/>
              <a:t>Taylor Swift, Gracie Abrams, Role Model, Bruno Mars, and Pink</a:t>
            </a:r>
            <a:r>
              <a:t>, Hudson is positioned to define the next era of male pop.</a:t>
            </a:r>
          </a:p>
          <a:p>
            <a:pPr algn="just" defTabSz="457200">
              <a:lnSpc>
                <a:spcPct val="80000"/>
              </a:lnSpc>
              <a:spcBef>
                <a:spcPts val="1200"/>
              </a:spcBef>
              <a:defRPr sz="2500"/>
            </a:pPr>
          </a:p>
          <a:p>
            <a:pPr algn="just" defTabSz="457200">
              <a:lnSpc>
                <a:spcPct val="90000"/>
              </a:lnSpc>
              <a:spcBef>
                <a:spcPts val="2000"/>
              </a:spcBef>
              <a:defRPr spc="-48" sz="2400">
                <a:latin typeface="Helvetica"/>
                <a:ea typeface="Helvetica"/>
                <a:cs typeface="Helvetica"/>
                <a:sym typeface="Helvetica"/>
              </a:defRPr>
            </a:pPr>
            <a:r>
              <a:rPr b="1" cap="all"/>
              <a:t>The All-American Boy-Next-Door</a:t>
            </a:r>
            <a:r>
              <a:rPr cap="all"/>
              <a:t>,</a:t>
            </a:r>
            <a:r>
              <a:t> Nashville-based artist from Texas makes music that feels as big as commercial pop but is built on a foundation of sharp songwriting and real musicianship. The son of country artist Jack Ingram, he grew up immersed in storytelling, developing a style that merges intimate, deeply felt lyrics with hooks that hit on first listen. Obsessed with the craft, self-taught in production, and relentless in his pursuit of mastery, Hudson is carving his own lane—one that feels classic, yet completely his own.</a:t>
            </a:r>
          </a:p>
        </p:txBody>
      </p:sp>
      <p:sp>
        <p:nvSpPr>
          <p:cNvPr id="188" name="&quot;Ingram’s sparkling tenor tone appears to be fully developed… it was lightning in a bottle.&quot;…"/>
          <p:cNvSpPr txBox="1"/>
          <p:nvPr/>
        </p:nvSpPr>
        <p:spPr>
          <a:xfrm>
            <a:off x="9267724" y="3484115"/>
            <a:ext cx="4570522" cy="3146496"/>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defTabSz="457200">
              <a:lnSpc>
                <a:spcPct val="70000"/>
              </a:lnSpc>
              <a:spcBef>
                <a:spcPts val="0"/>
              </a:spcBef>
              <a:defRPr spc="-171" sz="4300">
                <a:latin typeface="Times New Roman"/>
                <a:ea typeface="Times New Roman"/>
                <a:cs typeface="Times New Roman"/>
                <a:sym typeface="Times New Roman"/>
              </a:defRPr>
            </a:pPr>
            <a:r>
              <a:t>"Ingram’s sparkling tenor tone appears to be fully developed… it was lightning in a bottle."</a:t>
            </a:r>
          </a:p>
          <a:p>
            <a:pPr defTabSz="457200">
              <a:lnSpc>
                <a:spcPct val="70000"/>
              </a:lnSpc>
              <a:spcBef>
                <a:spcPts val="0"/>
              </a:spcBef>
              <a:defRPr i="1" spc="-171" sz="4300">
                <a:latin typeface="Times New Roman"/>
                <a:ea typeface="Times New Roman"/>
                <a:cs typeface="Times New Roman"/>
                <a:sym typeface="Times New Roman"/>
              </a:defRPr>
            </a:pPr>
          </a:p>
          <a:p>
            <a:pPr defTabSz="457200">
              <a:lnSpc>
                <a:spcPct val="70000"/>
              </a:lnSpc>
              <a:spcBef>
                <a:spcPts val="0"/>
              </a:spcBef>
              <a:defRPr i="1" spc="-124" sz="3100">
                <a:latin typeface="Times New Roman"/>
                <a:ea typeface="Times New Roman"/>
                <a:cs typeface="Times New Roman"/>
                <a:sym typeface="Times New Roman"/>
              </a:defRPr>
            </a:pPr>
            <a:r>
              <a:t>Euphoria Magazine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Rounded Rectangle"/>
          <p:cNvSpPr/>
          <p:nvPr/>
        </p:nvSpPr>
        <p:spPr>
          <a:xfrm>
            <a:off x="9419970" y="12522661"/>
            <a:ext cx="4897365" cy="5165434"/>
          </a:xfrm>
          <a:prstGeom prst="roundRect">
            <a:avLst>
              <a:gd name="adj" fmla="val 11362"/>
            </a:avLst>
          </a:prstGeom>
          <a:solidFill>
            <a:srgbClr val="D5D5D5">
              <a:alpha val="54112"/>
            </a:srgbClr>
          </a:solidFill>
          <a:ln w="3175">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pic>
        <p:nvPicPr>
          <p:cNvPr id="191" name="469191090_3841256082759424_860280100366620979_n.jpg" descr="469191090_3841256082759424_860280100366620979_n.jpg"/>
          <p:cNvPicPr>
            <a:picLocks noChangeAspect="1"/>
          </p:cNvPicPr>
          <p:nvPr/>
        </p:nvPicPr>
        <p:blipFill>
          <a:blip r:embed="rId2">
            <a:extLst/>
          </a:blip>
          <a:srcRect l="645" t="15254" r="0" b="24102"/>
          <a:stretch>
            <a:fillRect/>
          </a:stretch>
        </p:blipFill>
        <p:spPr>
          <a:xfrm flipH="1">
            <a:off x="-31791" y="1486581"/>
            <a:ext cx="14312619" cy="9027247"/>
          </a:xfrm>
          <a:prstGeom prst="rect">
            <a:avLst/>
          </a:prstGeom>
          <a:ln w="3175">
            <a:miter lim="400000"/>
          </a:ln>
          <a:effectLst>
            <a:outerShdw sx="100000" sy="100000" kx="0" ky="0" algn="b" rotWithShape="0" blurRad="152400" dist="25400" dir="5400000">
              <a:srgbClr val="000000">
                <a:alpha val="76163"/>
              </a:srgbClr>
            </a:outerShdw>
          </a:effectLst>
        </p:spPr>
      </p:pic>
      <p:sp>
        <p:nvSpPr>
          <p:cNvPr id="192" name="Rectangle"/>
          <p:cNvSpPr/>
          <p:nvPr/>
        </p:nvSpPr>
        <p:spPr>
          <a:xfrm>
            <a:off x="72921" y="11221218"/>
            <a:ext cx="13762554" cy="594125"/>
          </a:xfrm>
          <a:prstGeom prst="rect">
            <a:avLst/>
          </a:prstGeom>
          <a:ln w="25400">
            <a:solidFill>
              <a:srgbClr val="000000"/>
            </a:solidFill>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sp>
        <p:nvSpPr>
          <p:cNvPr id="193" name="Rectangle"/>
          <p:cNvSpPr/>
          <p:nvPr/>
        </p:nvSpPr>
        <p:spPr>
          <a:xfrm>
            <a:off x="-2423624" y="19645347"/>
            <a:ext cx="18255980" cy="2216985"/>
          </a:xfrm>
          <a:prstGeom prst="rect">
            <a:avLst/>
          </a:prstGeom>
          <a:solidFill>
            <a:srgbClr val="D5D5D5">
              <a:alpha val="38482"/>
            </a:srgbClr>
          </a:solidFill>
          <a:ln w="3175">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sp>
        <p:nvSpPr>
          <p:cNvPr id="194" name="02 - PRODUCER CASE STUDY"/>
          <p:cNvSpPr txBox="1"/>
          <p:nvPr/>
        </p:nvSpPr>
        <p:spPr>
          <a:xfrm>
            <a:off x="437057" y="438646"/>
            <a:ext cx="11220766" cy="41890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96" sz="2400">
                <a:solidFill>
                  <a:srgbClr val="BFBFBF"/>
                </a:solidFill>
                <a:latin typeface="Helvetica"/>
                <a:ea typeface="Helvetica"/>
                <a:cs typeface="Helvetica"/>
                <a:sym typeface="Helvetica"/>
              </a:defRPr>
            </a:lvl1pPr>
          </a:lstStyle>
          <a:p>
            <a:pPr/>
            <a:r>
              <a:t>02 - PRODUCER CASE STUDY</a:t>
            </a:r>
          </a:p>
        </p:txBody>
      </p:sp>
      <p:sp>
        <p:nvSpPr>
          <p:cNvPr id="195" name="Line"/>
          <p:cNvSpPr/>
          <p:nvPr/>
        </p:nvSpPr>
        <p:spPr>
          <a:xfrm flipV="1">
            <a:off x="-4096084" y="-8831134"/>
            <a:ext cx="1" cy="1768755"/>
          </a:xfrm>
          <a:prstGeom prst="line">
            <a:avLst/>
          </a:prstGeom>
          <a:ln w="50800">
            <a:solidFill>
              <a:srgbClr val="000000"/>
            </a:solidFill>
            <a:miter lim="400000"/>
          </a:ln>
        </p:spPr>
        <p:txBody>
          <a:bodyPr lIns="25300" tIns="25300" rIns="25300" bIns="25300" anchor="ctr"/>
          <a:lstStyle/>
          <a:p>
            <a:pPr/>
          </a:p>
        </p:txBody>
      </p:sp>
      <p:sp>
        <p:nvSpPr>
          <p:cNvPr id="196" name="JACK"/>
          <p:cNvSpPr txBox="1"/>
          <p:nvPr/>
        </p:nvSpPr>
        <p:spPr>
          <a:xfrm>
            <a:off x="726110" y="7092577"/>
            <a:ext cx="15334471" cy="1724211"/>
          </a:xfrm>
          <a:prstGeom prst="rect">
            <a:avLst/>
          </a:prstGeom>
          <a:ln w="3175">
            <a:miter lim="400000"/>
          </a:ln>
          <a:effectLst>
            <a:outerShdw sx="100000" sy="100000" kx="0" ky="0" algn="b" rotWithShape="0" blurRad="635000" dist="25400" dir="5400000">
              <a:srgbClr val="000000">
                <a:alpha val="76163"/>
              </a:srgbClr>
            </a:outerShdw>
          </a:effectLst>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70000"/>
              </a:lnSpc>
              <a:spcBef>
                <a:spcPts val="0"/>
              </a:spcBef>
              <a:defRPr b="1" spc="-555" sz="11100">
                <a:ln w="63500" cap="flat">
                  <a:solidFill>
                    <a:srgbClr val="FFFFFF"/>
                  </a:solidFill>
                  <a:prstDash val="solid"/>
                  <a:miter lim="400000"/>
                </a:ln>
                <a:solidFill>
                  <a:srgbClr val="FFFFFF"/>
                </a:solidFill>
              </a:defRPr>
            </a:lvl1pPr>
          </a:lstStyle>
          <a:p>
            <a:pPr/>
            <a:r>
              <a:t>JACK</a:t>
            </a:r>
          </a:p>
        </p:txBody>
      </p:sp>
      <p:sp>
        <p:nvSpPr>
          <p:cNvPr id="197" name="AGE: 22"/>
          <p:cNvSpPr txBox="1"/>
          <p:nvPr/>
        </p:nvSpPr>
        <p:spPr>
          <a:xfrm>
            <a:off x="230162" y="11306289"/>
            <a:ext cx="4443421" cy="42398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defTabSz="457200">
              <a:spcBef>
                <a:spcPts val="2400"/>
              </a:spcBef>
              <a:defRPr sz="2500"/>
            </a:pPr>
            <a:r>
              <a:rPr b="1"/>
              <a:t>AGE</a:t>
            </a:r>
            <a:r>
              <a:t>: 22 </a:t>
            </a:r>
          </a:p>
        </p:txBody>
      </p:sp>
      <p:sp>
        <p:nvSpPr>
          <p:cNvPr id="198" name="GENRE: POP, FOLK, COUNTRY, ROCK"/>
          <p:cNvSpPr txBox="1"/>
          <p:nvPr/>
        </p:nvSpPr>
        <p:spPr>
          <a:xfrm>
            <a:off x="2008611" y="11268839"/>
            <a:ext cx="5667467" cy="42398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defTabSz="457200">
              <a:spcBef>
                <a:spcPts val="2400"/>
              </a:spcBef>
              <a:defRPr sz="2500"/>
            </a:pPr>
            <a:r>
              <a:rPr b="1"/>
              <a:t>GENRE</a:t>
            </a:r>
            <a:r>
              <a:t>: POP, FOLK, COUNTRY, ROCK</a:t>
            </a:r>
          </a:p>
        </p:txBody>
      </p:sp>
      <p:sp>
        <p:nvSpPr>
          <p:cNvPr id="199" name="HOMETOWN: INDIANAPOLIS, IN"/>
          <p:cNvSpPr txBox="1"/>
          <p:nvPr/>
        </p:nvSpPr>
        <p:spPr>
          <a:xfrm>
            <a:off x="8521465" y="11268839"/>
            <a:ext cx="5667467" cy="42398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defTabSz="457200">
              <a:spcBef>
                <a:spcPts val="2400"/>
              </a:spcBef>
              <a:defRPr sz="2500"/>
            </a:pPr>
            <a:r>
              <a:rPr b="1"/>
              <a:t>HOMETOWN</a:t>
            </a:r>
            <a:r>
              <a:t>: INDIANAPOLIS, IN</a:t>
            </a:r>
          </a:p>
        </p:txBody>
      </p:sp>
      <p:sp>
        <p:nvSpPr>
          <p:cNvPr id="200" name="PUBLISHING: KOBALT / 100 PUBLISHING…"/>
          <p:cNvSpPr txBox="1"/>
          <p:nvPr/>
        </p:nvSpPr>
        <p:spPr>
          <a:xfrm>
            <a:off x="340865" y="19975592"/>
            <a:ext cx="13288270" cy="119360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defTabSz="457200">
              <a:spcBef>
                <a:spcPts val="0"/>
              </a:spcBef>
              <a:defRPr sz="2500">
                <a:latin typeface="Helvetica"/>
                <a:ea typeface="Helvetica"/>
                <a:cs typeface="Helvetica"/>
                <a:sym typeface="Helvetica"/>
              </a:defRPr>
            </a:pPr>
            <a:r>
              <a:rPr b="1"/>
              <a:t>PUBLISHING:</a:t>
            </a:r>
            <a:r>
              <a:t> KOBALT / 100 PUBLISHING</a:t>
            </a:r>
          </a:p>
          <a:p>
            <a:pPr defTabSz="457200">
              <a:spcBef>
                <a:spcPts val="0"/>
              </a:spcBef>
              <a:defRPr i="1" sz="2500">
                <a:latin typeface="Helvetica"/>
                <a:ea typeface="Helvetica"/>
                <a:cs typeface="Helvetica"/>
                <a:sym typeface="Helvetica"/>
              </a:defRPr>
            </a:pPr>
            <a:r>
              <a:t>Signed at 21, joining a roster that includes Cirkut, Alex Da Kid, Stargate, Dijon, Bon Iver, Childish Gambino, and FKA twigs.</a:t>
            </a:r>
          </a:p>
        </p:txBody>
      </p:sp>
      <p:sp>
        <p:nvSpPr>
          <p:cNvPr id="201" name="With heavyweight backing from Kobalt and 100 Publishing, and the creative teams behind Cirkut, Alex Da Kid, Stargate, Dijon, Bon Iver, Childish Gambino, and FKA twigs, Jack is positioned as one of the most versatile and commercially potent young producer"/>
          <p:cNvSpPr txBox="1"/>
          <p:nvPr/>
        </p:nvSpPr>
        <p:spPr>
          <a:xfrm>
            <a:off x="502387" y="12316922"/>
            <a:ext cx="7873009" cy="5855649"/>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algn="just" defTabSz="457200">
              <a:lnSpc>
                <a:spcPct val="80000"/>
              </a:lnSpc>
              <a:spcBef>
                <a:spcPts val="1200"/>
              </a:spcBef>
              <a:defRPr sz="2500"/>
            </a:pPr>
            <a:r>
              <a:t>With heavyweight backing from </a:t>
            </a:r>
            <a:r>
              <a:rPr b="1"/>
              <a:t>Kobalt</a:t>
            </a:r>
            <a:r>
              <a:t> and </a:t>
            </a:r>
            <a:r>
              <a:rPr b="1"/>
              <a:t>100 Publishing</a:t>
            </a:r>
            <a:r>
              <a:t>, and the creative teams behind Cirkut, Alex Da Kid, Stargate, Dijon, Bon Iver, Childish Gambino, and FKA twigs, Jack is positioned as one of the most versatile and commercially potent young producers in music.</a:t>
            </a:r>
          </a:p>
          <a:p>
            <a:pPr algn="just" defTabSz="457200">
              <a:lnSpc>
                <a:spcPct val="80000"/>
              </a:lnSpc>
              <a:spcBef>
                <a:spcPts val="1200"/>
              </a:spcBef>
              <a:defRPr sz="2500"/>
            </a:pPr>
          </a:p>
          <a:p>
            <a:pPr algn="just" defTabSz="457200">
              <a:lnSpc>
                <a:spcPct val="90000"/>
              </a:lnSpc>
              <a:spcBef>
                <a:spcPts val="2000"/>
              </a:spcBef>
              <a:defRPr spc="-48" sz="2400">
                <a:latin typeface="Helvetica"/>
                <a:ea typeface="Helvetica"/>
                <a:cs typeface="Helvetica"/>
                <a:sym typeface="Helvetica"/>
              </a:defRPr>
            </a:pPr>
            <a:r>
              <a:rPr b="1"/>
              <a:t>THE ARCHITECT OF SOUND</a:t>
            </a:r>
            <a:r>
              <a:t> — Likened to </a:t>
            </a:r>
            <a:r>
              <a:rPr b="1"/>
              <a:t>Jack Antonoff</a:t>
            </a:r>
            <a:r>
              <a:t> and </a:t>
            </a:r>
            <a:r>
              <a:rPr b="1"/>
              <a:t>Dan Nigro</a:t>
            </a:r>
            <a:r>
              <a:t> for his ability to blend left-of-center artistry with chart-ready pop, Jack moves effortlessly between genres, from folk and country to cutting-edge alt-pop. At just 21, he has already proven his instinct for pairing sharp, boundary-pushing production with undeniable commercial appeal. With a major publishing deal anchoring his future, Jack’s unique combination of taste and hitmaking ability positions him as one of the defining creative forces of his generation.</a:t>
            </a:r>
          </a:p>
        </p:txBody>
      </p:sp>
      <p:sp>
        <p:nvSpPr>
          <p:cNvPr id="202" name="SCHREPFERMAN"/>
          <p:cNvSpPr txBox="1"/>
          <p:nvPr/>
        </p:nvSpPr>
        <p:spPr>
          <a:xfrm>
            <a:off x="726110" y="8395034"/>
            <a:ext cx="15334471" cy="1724211"/>
          </a:xfrm>
          <a:prstGeom prst="rect">
            <a:avLst/>
          </a:prstGeom>
          <a:ln w="3175">
            <a:miter lim="400000"/>
          </a:ln>
          <a:effectLst>
            <a:outerShdw sx="100000" sy="100000" kx="0" ky="0" algn="b" rotWithShape="0" blurRad="635000" dist="25400" dir="5400000">
              <a:srgbClr val="000000">
                <a:alpha val="76163"/>
              </a:srgbClr>
            </a:outerShdw>
          </a:effectLst>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70000"/>
              </a:lnSpc>
              <a:spcBef>
                <a:spcPts val="0"/>
              </a:spcBef>
              <a:defRPr b="1" spc="-555" sz="11100">
                <a:ln w="63500" cap="flat">
                  <a:solidFill>
                    <a:srgbClr val="FFFFFF"/>
                  </a:solidFill>
                  <a:prstDash val="solid"/>
                  <a:miter lim="400000"/>
                </a:ln>
                <a:solidFill>
                  <a:srgbClr val="FFFFFF"/>
                </a:solidFill>
              </a:defRPr>
            </a:lvl1pPr>
          </a:lstStyle>
          <a:p>
            <a:pPr/>
            <a:r>
              <a:t>SCHREPFERMAN</a:t>
            </a:r>
          </a:p>
        </p:txBody>
      </p:sp>
      <p:sp>
        <p:nvSpPr>
          <p:cNvPr id="203" name="COMPS:…"/>
          <p:cNvSpPr txBox="1"/>
          <p:nvPr/>
        </p:nvSpPr>
        <p:spPr>
          <a:xfrm>
            <a:off x="10023611" y="13568422"/>
            <a:ext cx="3690082" cy="302240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defTabSz="457200">
              <a:lnSpc>
                <a:spcPct val="110000"/>
              </a:lnSpc>
              <a:spcBef>
                <a:spcPts val="0"/>
              </a:spcBef>
              <a:defRPr spc="-119" sz="3000">
                <a:latin typeface="Helvetica"/>
                <a:ea typeface="Helvetica"/>
                <a:cs typeface="Helvetica"/>
                <a:sym typeface="Helvetica"/>
              </a:defRPr>
            </a:pPr>
            <a:r>
              <a:rPr b="1"/>
              <a:t>COMPS</a:t>
            </a:r>
            <a:r>
              <a:t>:  </a:t>
            </a:r>
          </a:p>
          <a:p>
            <a:pPr defTabSz="457200">
              <a:lnSpc>
                <a:spcPct val="110000"/>
              </a:lnSpc>
              <a:spcBef>
                <a:spcPts val="0"/>
              </a:spcBef>
              <a:defRPr spc="-119" sz="3000">
                <a:latin typeface="Helvetica"/>
                <a:ea typeface="Helvetica"/>
                <a:cs typeface="Helvetica"/>
                <a:sym typeface="Helvetica"/>
              </a:defRPr>
            </a:pPr>
            <a:r>
              <a:t>Jack Antonoff, </a:t>
            </a:r>
          </a:p>
          <a:p>
            <a:pPr defTabSz="457200">
              <a:lnSpc>
                <a:spcPct val="110000"/>
              </a:lnSpc>
              <a:spcBef>
                <a:spcPts val="0"/>
              </a:spcBef>
              <a:defRPr spc="-119" sz="3000">
                <a:latin typeface="Helvetica"/>
                <a:ea typeface="Helvetica"/>
                <a:cs typeface="Helvetica"/>
                <a:sym typeface="Helvetica"/>
              </a:defRPr>
            </a:pPr>
            <a:r>
              <a:t>Dan Nigro, </a:t>
            </a:r>
          </a:p>
          <a:p>
            <a:pPr defTabSz="457200">
              <a:lnSpc>
                <a:spcPct val="110000"/>
              </a:lnSpc>
              <a:spcBef>
                <a:spcPts val="0"/>
              </a:spcBef>
              <a:defRPr spc="-119" sz="3000">
                <a:latin typeface="Helvetica"/>
                <a:ea typeface="Helvetica"/>
                <a:cs typeface="Helvetica"/>
                <a:sym typeface="Helvetica"/>
              </a:defRPr>
            </a:pPr>
            <a:r>
              <a:t>Gabe Simon, </a:t>
            </a:r>
          </a:p>
          <a:p>
            <a:pPr defTabSz="457200">
              <a:lnSpc>
                <a:spcPct val="110000"/>
              </a:lnSpc>
              <a:spcBef>
                <a:spcPts val="0"/>
              </a:spcBef>
              <a:defRPr spc="-119" sz="3000">
                <a:latin typeface="Helvetica"/>
                <a:ea typeface="Helvetica"/>
                <a:cs typeface="Helvetica"/>
                <a:sym typeface="Helvetica"/>
              </a:defRPr>
            </a:pPr>
            <a:r>
              <a:t>Noah Conrad, </a:t>
            </a:r>
          </a:p>
          <a:p>
            <a:pPr defTabSz="457200">
              <a:lnSpc>
                <a:spcPct val="110000"/>
              </a:lnSpc>
              <a:spcBef>
                <a:spcPts val="0"/>
              </a:spcBef>
              <a:defRPr spc="-119" sz="3000">
                <a:latin typeface="Helvetica"/>
                <a:ea typeface="Helvetica"/>
                <a:cs typeface="Helvetica"/>
                <a:sym typeface="Helvetica"/>
              </a:defRPr>
            </a:pPr>
            <a:r>
              <a:t>Cirkut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ctangle"/>
          <p:cNvSpPr/>
          <p:nvPr/>
        </p:nvSpPr>
        <p:spPr>
          <a:xfrm>
            <a:off x="-166681" y="12233977"/>
            <a:ext cx="15941848" cy="7609433"/>
          </a:xfrm>
          <a:prstGeom prst="rect">
            <a:avLst/>
          </a:prstGeom>
          <a:solidFill>
            <a:srgbClr val="D5D5D5">
              <a:alpha val="50638"/>
            </a:srgbClr>
          </a:solidFill>
          <a:ln w="3175">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sp>
        <p:nvSpPr>
          <p:cNvPr id="206" name="02 -  ROSTER SYNERGY LIFT + ECOSYSTEM DESIGN"/>
          <p:cNvSpPr txBox="1"/>
          <p:nvPr/>
        </p:nvSpPr>
        <p:spPr>
          <a:xfrm>
            <a:off x="437057" y="438646"/>
            <a:ext cx="13312661" cy="41890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96" sz="2400">
                <a:solidFill>
                  <a:srgbClr val="BFBFBF"/>
                </a:solidFill>
                <a:latin typeface="Helvetica"/>
                <a:ea typeface="Helvetica"/>
                <a:cs typeface="Helvetica"/>
                <a:sym typeface="Helvetica"/>
              </a:defRPr>
            </a:lvl1pPr>
          </a:lstStyle>
          <a:p>
            <a:pPr/>
            <a:r>
              <a:t>02 -  ROSTER SYNERGY LIFT + ECOSYSTEM DESIGN</a:t>
            </a:r>
          </a:p>
        </p:txBody>
      </p:sp>
      <p:sp>
        <p:nvSpPr>
          <p:cNvPr id="207" name="Line"/>
          <p:cNvSpPr/>
          <p:nvPr/>
        </p:nvSpPr>
        <p:spPr>
          <a:xfrm flipV="1">
            <a:off x="-4096084" y="-8831134"/>
            <a:ext cx="1" cy="1768755"/>
          </a:xfrm>
          <a:prstGeom prst="line">
            <a:avLst/>
          </a:prstGeom>
          <a:ln w="50800">
            <a:solidFill>
              <a:srgbClr val="000000"/>
            </a:solidFill>
            <a:miter lim="400000"/>
          </a:ln>
        </p:spPr>
        <p:txBody>
          <a:bodyPr lIns="25300" tIns="25300" rIns="25300" bIns="25300" anchor="ctr"/>
          <a:lstStyle/>
          <a:p>
            <a:pPr/>
          </a:p>
        </p:txBody>
      </p:sp>
      <p:sp>
        <p:nvSpPr>
          <p:cNvPr id="208" name="Cross-Roster Compounding"/>
          <p:cNvSpPr txBox="1"/>
          <p:nvPr/>
        </p:nvSpPr>
        <p:spPr>
          <a:xfrm>
            <a:off x="1814720" y="2568447"/>
            <a:ext cx="10958814" cy="80688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z="5000"/>
            </a:lvl1pPr>
          </a:lstStyle>
          <a:p>
            <a:pPr/>
            <a:r>
              <a:t>Cross-Roster Compounding</a:t>
            </a:r>
          </a:p>
        </p:txBody>
      </p:sp>
      <p:grpSp>
        <p:nvGrpSpPr>
          <p:cNvPr id="215" name="Group"/>
          <p:cNvGrpSpPr/>
          <p:nvPr/>
        </p:nvGrpSpPr>
        <p:grpSpPr>
          <a:xfrm>
            <a:off x="6544290" y="18122741"/>
            <a:ext cx="6915933" cy="1691922"/>
            <a:chOff x="-82" y="0"/>
            <a:chExt cx="6915932" cy="1691921"/>
          </a:xfrm>
        </p:grpSpPr>
        <p:pic>
          <p:nvPicPr>
            <p:cNvPr id="209" name="Image" descr="Image"/>
            <p:cNvPicPr>
              <a:picLocks noChangeAspect="1"/>
            </p:cNvPicPr>
            <p:nvPr/>
          </p:nvPicPr>
          <p:blipFill>
            <a:blip r:embed="rId2">
              <a:extLst/>
            </a:blip>
            <a:srcRect l="2145" t="1000" r="7587" b="0"/>
            <a:stretch>
              <a:fillRect/>
            </a:stretch>
          </p:blipFill>
          <p:spPr>
            <a:xfrm>
              <a:off x="-83" y="216927"/>
              <a:ext cx="2353554" cy="1474995"/>
            </a:xfrm>
            <a:custGeom>
              <a:avLst/>
              <a:gdLst/>
              <a:ahLst/>
              <a:cxnLst>
                <a:cxn ang="0">
                  <a:pos x="wd2" y="hd2"/>
                </a:cxn>
                <a:cxn ang="5400000">
                  <a:pos x="wd2" y="hd2"/>
                </a:cxn>
                <a:cxn ang="10800000">
                  <a:pos x="wd2" y="hd2"/>
                </a:cxn>
                <a:cxn ang="16200000">
                  <a:pos x="wd2" y="hd2"/>
                </a:cxn>
              </a:cxnLst>
              <a:rect l="0" t="0" r="r" b="b"/>
              <a:pathLst>
                <a:path w="21590" h="21600" fill="norm" stroke="1" extrusionOk="0">
                  <a:moveTo>
                    <a:pt x="14134" y="0"/>
                  </a:moveTo>
                  <a:cubicBezTo>
                    <a:pt x="13952" y="0"/>
                    <a:pt x="13874" y="30"/>
                    <a:pt x="13679" y="186"/>
                  </a:cubicBezTo>
                  <a:cubicBezTo>
                    <a:pt x="13550" y="289"/>
                    <a:pt x="13320" y="440"/>
                    <a:pt x="13166" y="517"/>
                  </a:cubicBezTo>
                  <a:cubicBezTo>
                    <a:pt x="12832" y="685"/>
                    <a:pt x="12522" y="1042"/>
                    <a:pt x="12390" y="1412"/>
                  </a:cubicBezTo>
                  <a:cubicBezTo>
                    <a:pt x="12370" y="1470"/>
                    <a:pt x="12309" y="1639"/>
                    <a:pt x="12255" y="1784"/>
                  </a:cubicBezTo>
                  <a:cubicBezTo>
                    <a:pt x="12169" y="2017"/>
                    <a:pt x="12155" y="2102"/>
                    <a:pt x="12153" y="2522"/>
                  </a:cubicBezTo>
                  <a:cubicBezTo>
                    <a:pt x="12152" y="2783"/>
                    <a:pt x="12167" y="3023"/>
                    <a:pt x="12186" y="3062"/>
                  </a:cubicBezTo>
                  <a:cubicBezTo>
                    <a:pt x="12206" y="3101"/>
                    <a:pt x="12232" y="3356"/>
                    <a:pt x="12244" y="3626"/>
                  </a:cubicBezTo>
                  <a:cubicBezTo>
                    <a:pt x="12265" y="4076"/>
                    <a:pt x="12343" y="4576"/>
                    <a:pt x="12456" y="4992"/>
                  </a:cubicBezTo>
                  <a:cubicBezTo>
                    <a:pt x="12480" y="5082"/>
                    <a:pt x="12511" y="5278"/>
                    <a:pt x="12525" y="5428"/>
                  </a:cubicBezTo>
                  <a:cubicBezTo>
                    <a:pt x="12538" y="5578"/>
                    <a:pt x="12558" y="5723"/>
                    <a:pt x="12572" y="5753"/>
                  </a:cubicBezTo>
                  <a:cubicBezTo>
                    <a:pt x="12586" y="5783"/>
                    <a:pt x="12608" y="5891"/>
                    <a:pt x="12619" y="5991"/>
                  </a:cubicBezTo>
                  <a:cubicBezTo>
                    <a:pt x="12631" y="6091"/>
                    <a:pt x="12662" y="6251"/>
                    <a:pt x="12689" y="6346"/>
                  </a:cubicBezTo>
                  <a:cubicBezTo>
                    <a:pt x="12745" y="6551"/>
                    <a:pt x="12862" y="7154"/>
                    <a:pt x="12896" y="7409"/>
                  </a:cubicBezTo>
                  <a:cubicBezTo>
                    <a:pt x="12934" y="7690"/>
                    <a:pt x="13185" y="8345"/>
                    <a:pt x="13366" y="8635"/>
                  </a:cubicBezTo>
                  <a:cubicBezTo>
                    <a:pt x="13456" y="8779"/>
                    <a:pt x="13530" y="8911"/>
                    <a:pt x="13530" y="8932"/>
                  </a:cubicBezTo>
                  <a:cubicBezTo>
                    <a:pt x="13530" y="8953"/>
                    <a:pt x="13478" y="9063"/>
                    <a:pt x="13413" y="9176"/>
                  </a:cubicBezTo>
                  <a:cubicBezTo>
                    <a:pt x="13348" y="9288"/>
                    <a:pt x="13253" y="9470"/>
                    <a:pt x="13202" y="9577"/>
                  </a:cubicBezTo>
                  <a:cubicBezTo>
                    <a:pt x="13130" y="9727"/>
                    <a:pt x="12971" y="9880"/>
                    <a:pt x="12492" y="10262"/>
                  </a:cubicBezTo>
                  <a:cubicBezTo>
                    <a:pt x="11793" y="10820"/>
                    <a:pt x="11511" y="11154"/>
                    <a:pt x="11189" y="11808"/>
                  </a:cubicBezTo>
                  <a:lnTo>
                    <a:pt x="11119" y="11948"/>
                  </a:lnTo>
                  <a:lnTo>
                    <a:pt x="10952" y="11756"/>
                  </a:lnTo>
                  <a:cubicBezTo>
                    <a:pt x="10859" y="11649"/>
                    <a:pt x="10722" y="11533"/>
                    <a:pt x="10646" y="11500"/>
                  </a:cubicBezTo>
                  <a:cubicBezTo>
                    <a:pt x="10161" y="11290"/>
                    <a:pt x="9993" y="11171"/>
                    <a:pt x="9459" y="10669"/>
                  </a:cubicBezTo>
                  <a:lnTo>
                    <a:pt x="9132" y="10367"/>
                  </a:lnTo>
                  <a:lnTo>
                    <a:pt x="9172" y="10111"/>
                  </a:lnTo>
                  <a:cubicBezTo>
                    <a:pt x="9212" y="9856"/>
                    <a:pt x="9215" y="9849"/>
                    <a:pt x="9569" y="9559"/>
                  </a:cubicBezTo>
                  <a:cubicBezTo>
                    <a:pt x="9896" y="9291"/>
                    <a:pt x="10112" y="9013"/>
                    <a:pt x="10300" y="8612"/>
                  </a:cubicBezTo>
                  <a:cubicBezTo>
                    <a:pt x="10374" y="8454"/>
                    <a:pt x="10619" y="7597"/>
                    <a:pt x="10643" y="7415"/>
                  </a:cubicBezTo>
                  <a:cubicBezTo>
                    <a:pt x="10656" y="7310"/>
                    <a:pt x="10679" y="7201"/>
                    <a:pt x="10693" y="7171"/>
                  </a:cubicBezTo>
                  <a:cubicBezTo>
                    <a:pt x="10708" y="7141"/>
                    <a:pt x="10731" y="7020"/>
                    <a:pt x="10744" y="6904"/>
                  </a:cubicBezTo>
                  <a:cubicBezTo>
                    <a:pt x="10758" y="6787"/>
                    <a:pt x="10796" y="6605"/>
                    <a:pt x="10832" y="6497"/>
                  </a:cubicBezTo>
                  <a:cubicBezTo>
                    <a:pt x="10868" y="6389"/>
                    <a:pt x="10901" y="6263"/>
                    <a:pt x="10901" y="6218"/>
                  </a:cubicBezTo>
                  <a:cubicBezTo>
                    <a:pt x="10901" y="6172"/>
                    <a:pt x="10924" y="6066"/>
                    <a:pt x="10952" y="5980"/>
                  </a:cubicBezTo>
                  <a:cubicBezTo>
                    <a:pt x="11009" y="5805"/>
                    <a:pt x="11027" y="4429"/>
                    <a:pt x="10974" y="4335"/>
                  </a:cubicBezTo>
                  <a:cubicBezTo>
                    <a:pt x="10958" y="4307"/>
                    <a:pt x="10923" y="4158"/>
                    <a:pt x="10901" y="4010"/>
                  </a:cubicBezTo>
                  <a:cubicBezTo>
                    <a:pt x="10865" y="3774"/>
                    <a:pt x="10818" y="3629"/>
                    <a:pt x="10679" y="3336"/>
                  </a:cubicBezTo>
                  <a:cubicBezTo>
                    <a:pt x="10546" y="3055"/>
                    <a:pt x="10241" y="2579"/>
                    <a:pt x="10082" y="2406"/>
                  </a:cubicBezTo>
                  <a:cubicBezTo>
                    <a:pt x="9771" y="2068"/>
                    <a:pt x="9520" y="1964"/>
                    <a:pt x="9030" y="1964"/>
                  </a:cubicBezTo>
                  <a:cubicBezTo>
                    <a:pt x="8664" y="1964"/>
                    <a:pt x="8583" y="1984"/>
                    <a:pt x="8382" y="2104"/>
                  </a:cubicBezTo>
                  <a:cubicBezTo>
                    <a:pt x="8134" y="2251"/>
                    <a:pt x="7845" y="2535"/>
                    <a:pt x="7744" y="2737"/>
                  </a:cubicBezTo>
                  <a:cubicBezTo>
                    <a:pt x="7711" y="2805"/>
                    <a:pt x="7645" y="2938"/>
                    <a:pt x="7599" y="3028"/>
                  </a:cubicBezTo>
                  <a:cubicBezTo>
                    <a:pt x="7553" y="3118"/>
                    <a:pt x="7494" y="3263"/>
                    <a:pt x="7468" y="3353"/>
                  </a:cubicBezTo>
                  <a:cubicBezTo>
                    <a:pt x="7333" y="3818"/>
                    <a:pt x="7278" y="4034"/>
                    <a:pt x="7278" y="4091"/>
                  </a:cubicBezTo>
                  <a:cubicBezTo>
                    <a:pt x="7278" y="4168"/>
                    <a:pt x="7143" y="4482"/>
                    <a:pt x="7086" y="4538"/>
                  </a:cubicBezTo>
                  <a:cubicBezTo>
                    <a:pt x="7063" y="4561"/>
                    <a:pt x="7033" y="4663"/>
                    <a:pt x="7020" y="4759"/>
                  </a:cubicBezTo>
                  <a:cubicBezTo>
                    <a:pt x="7007" y="4855"/>
                    <a:pt x="6950" y="5059"/>
                    <a:pt x="6896" y="5218"/>
                  </a:cubicBezTo>
                  <a:cubicBezTo>
                    <a:pt x="6782" y="5557"/>
                    <a:pt x="6766" y="5975"/>
                    <a:pt x="6856" y="6195"/>
                  </a:cubicBezTo>
                  <a:cubicBezTo>
                    <a:pt x="6908" y="6320"/>
                    <a:pt x="6908" y="6336"/>
                    <a:pt x="6856" y="6427"/>
                  </a:cubicBezTo>
                  <a:cubicBezTo>
                    <a:pt x="6825" y="6481"/>
                    <a:pt x="6798" y="6601"/>
                    <a:pt x="6798" y="6694"/>
                  </a:cubicBezTo>
                  <a:cubicBezTo>
                    <a:pt x="6798" y="6868"/>
                    <a:pt x="6938" y="7247"/>
                    <a:pt x="7071" y="7438"/>
                  </a:cubicBezTo>
                  <a:cubicBezTo>
                    <a:pt x="7144" y="7544"/>
                    <a:pt x="7164" y="7717"/>
                    <a:pt x="7111" y="7769"/>
                  </a:cubicBezTo>
                  <a:cubicBezTo>
                    <a:pt x="7095" y="7786"/>
                    <a:pt x="7073" y="8048"/>
                    <a:pt x="7064" y="8356"/>
                  </a:cubicBezTo>
                  <a:cubicBezTo>
                    <a:pt x="7051" y="8812"/>
                    <a:pt x="7032" y="8977"/>
                    <a:pt x="6958" y="9234"/>
                  </a:cubicBezTo>
                  <a:cubicBezTo>
                    <a:pt x="6908" y="9407"/>
                    <a:pt x="6848" y="9562"/>
                    <a:pt x="6823" y="9577"/>
                  </a:cubicBezTo>
                  <a:cubicBezTo>
                    <a:pt x="6799" y="9592"/>
                    <a:pt x="6625" y="9529"/>
                    <a:pt x="6437" y="9437"/>
                  </a:cubicBezTo>
                  <a:cubicBezTo>
                    <a:pt x="6090" y="9267"/>
                    <a:pt x="5654" y="9121"/>
                    <a:pt x="5342" y="9071"/>
                  </a:cubicBezTo>
                  <a:cubicBezTo>
                    <a:pt x="5117" y="9036"/>
                    <a:pt x="5036" y="9154"/>
                    <a:pt x="5003" y="9571"/>
                  </a:cubicBezTo>
                  <a:cubicBezTo>
                    <a:pt x="4982" y="9835"/>
                    <a:pt x="4992" y="9886"/>
                    <a:pt x="5105" y="10193"/>
                  </a:cubicBezTo>
                  <a:cubicBezTo>
                    <a:pt x="5323" y="10787"/>
                    <a:pt x="5313" y="10844"/>
                    <a:pt x="4927" y="11140"/>
                  </a:cubicBezTo>
                  <a:cubicBezTo>
                    <a:pt x="4641" y="11358"/>
                    <a:pt x="4253" y="11771"/>
                    <a:pt x="4118" y="12000"/>
                  </a:cubicBezTo>
                  <a:cubicBezTo>
                    <a:pt x="4062" y="12096"/>
                    <a:pt x="3844" y="12387"/>
                    <a:pt x="3638" y="12645"/>
                  </a:cubicBezTo>
                  <a:cubicBezTo>
                    <a:pt x="3431" y="12904"/>
                    <a:pt x="3108" y="13349"/>
                    <a:pt x="2921" y="13639"/>
                  </a:cubicBezTo>
                  <a:cubicBezTo>
                    <a:pt x="2535" y="14233"/>
                    <a:pt x="2479" y="14315"/>
                    <a:pt x="2120" y="14725"/>
                  </a:cubicBezTo>
                  <a:cubicBezTo>
                    <a:pt x="1650" y="15261"/>
                    <a:pt x="1316" y="15705"/>
                    <a:pt x="1005" y="16213"/>
                  </a:cubicBezTo>
                  <a:cubicBezTo>
                    <a:pt x="671" y="16762"/>
                    <a:pt x="341" y="17354"/>
                    <a:pt x="292" y="17497"/>
                  </a:cubicBezTo>
                  <a:cubicBezTo>
                    <a:pt x="275" y="17547"/>
                    <a:pt x="253" y="17599"/>
                    <a:pt x="241" y="17614"/>
                  </a:cubicBezTo>
                  <a:cubicBezTo>
                    <a:pt x="229" y="17629"/>
                    <a:pt x="173" y="17764"/>
                    <a:pt x="121" y="17910"/>
                  </a:cubicBezTo>
                  <a:cubicBezTo>
                    <a:pt x="46" y="18115"/>
                    <a:pt x="22" y="18265"/>
                    <a:pt x="8" y="18590"/>
                  </a:cubicBezTo>
                  <a:cubicBezTo>
                    <a:pt x="-9" y="18984"/>
                    <a:pt x="-5" y="19019"/>
                    <a:pt x="81" y="19183"/>
                  </a:cubicBezTo>
                  <a:cubicBezTo>
                    <a:pt x="182" y="19375"/>
                    <a:pt x="458" y="19600"/>
                    <a:pt x="973" y="19909"/>
                  </a:cubicBezTo>
                  <a:cubicBezTo>
                    <a:pt x="1161" y="20022"/>
                    <a:pt x="1460" y="20204"/>
                    <a:pt x="1639" y="20316"/>
                  </a:cubicBezTo>
                  <a:cubicBezTo>
                    <a:pt x="2112" y="20611"/>
                    <a:pt x="2636" y="20860"/>
                    <a:pt x="3314" y="21106"/>
                  </a:cubicBezTo>
                  <a:cubicBezTo>
                    <a:pt x="3643" y="21225"/>
                    <a:pt x="4034" y="21380"/>
                    <a:pt x="4184" y="21455"/>
                  </a:cubicBezTo>
                  <a:lnTo>
                    <a:pt x="4457" y="21588"/>
                  </a:lnTo>
                  <a:lnTo>
                    <a:pt x="12958" y="21594"/>
                  </a:lnTo>
                  <a:lnTo>
                    <a:pt x="21459" y="21600"/>
                  </a:lnTo>
                  <a:lnTo>
                    <a:pt x="21459" y="21368"/>
                  </a:lnTo>
                  <a:cubicBezTo>
                    <a:pt x="21460" y="21240"/>
                    <a:pt x="21488" y="21034"/>
                    <a:pt x="21525" y="20914"/>
                  </a:cubicBezTo>
                  <a:cubicBezTo>
                    <a:pt x="21567" y="20775"/>
                    <a:pt x="21589" y="20609"/>
                    <a:pt x="21590" y="20438"/>
                  </a:cubicBezTo>
                  <a:cubicBezTo>
                    <a:pt x="21591" y="20266"/>
                    <a:pt x="21569" y="20090"/>
                    <a:pt x="21528" y="19944"/>
                  </a:cubicBezTo>
                  <a:cubicBezTo>
                    <a:pt x="21483" y="19782"/>
                    <a:pt x="21461" y="19518"/>
                    <a:pt x="21445" y="19037"/>
                  </a:cubicBezTo>
                  <a:cubicBezTo>
                    <a:pt x="21432" y="18664"/>
                    <a:pt x="21405" y="18330"/>
                    <a:pt x="21386" y="18293"/>
                  </a:cubicBezTo>
                  <a:cubicBezTo>
                    <a:pt x="21366" y="18255"/>
                    <a:pt x="21340" y="17596"/>
                    <a:pt x="21324" y="16736"/>
                  </a:cubicBezTo>
                  <a:lnTo>
                    <a:pt x="21299" y="15243"/>
                  </a:lnTo>
                  <a:lnTo>
                    <a:pt x="21102" y="14714"/>
                  </a:lnTo>
                  <a:cubicBezTo>
                    <a:pt x="20996" y="14424"/>
                    <a:pt x="20909" y="14159"/>
                    <a:pt x="20909" y="14127"/>
                  </a:cubicBezTo>
                  <a:cubicBezTo>
                    <a:pt x="20909" y="14095"/>
                    <a:pt x="20898" y="14069"/>
                    <a:pt x="20884" y="14069"/>
                  </a:cubicBezTo>
                  <a:cubicBezTo>
                    <a:pt x="20870" y="14069"/>
                    <a:pt x="20823" y="13941"/>
                    <a:pt x="20778" y="13784"/>
                  </a:cubicBezTo>
                  <a:cubicBezTo>
                    <a:pt x="20734" y="13627"/>
                    <a:pt x="20659" y="13373"/>
                    <a:pt x="20614" y="13220"/>
                  </a:cubicBezTo>
                  <a:cubicBezTo>
                    <a:pt x="20570" y="13067"/>
                    <a:pt x="20534" y="12866"/>
                    <a:pt x="20534" y="12773"/>
                  </a:cubicBezTo>
                  <a:cubicBezTo>
                    <a:pt x="20534" y="12680"/>
                    <a:pt x="20521" y="12591"/>
                    <a:pt x="20505" y="12575"/>
                  </a:cubicBezTo>
                  <a:cubicBezTo>
                    <a:pt x="20489" y="12559"/>
                    <a:pt x="20467" y="12384"/>
                    <a:pt x="20454" y="12186"/>
                  </a:cubicBezTo>
                  <a:cubicBezTo>
                    <a:pt x="20416" y="11583"/>
                    <a:pt x="20212" y="11138"/>
                    <a:pt x="19755" y="10652"/>
                  </a:cubicBezTo>
                  <a:cubicBezTo>
                    <a:pt x="19593" y="10479"/>
                    <a:pt x="19438" y="10307"/>
                    <a:pt x="19413" y="10268"/>
                  </a:cubicBezTo>
                  <a:cubicBezTo>
                    <a:pt x="19331" y="10143"/>
                    <a:pt x="19194" y="10051"/>
                    <a:pt x="18674" y="9792"/>
                  </a:cubicBezTo>
                  <a:cubicBezTo>
                    <a:pt x="17641" y="9276"/>
                    <a:pt x="17243" y="8939"/>
                    <a:pt x="16865" y="8234"/>
                  </a:cubicBezTo>
                  <a:cubicBezTo>
                    <a:pt x="16777" y="8071"/>
                    <a:pt x="16673" y="7880"/>
                    <a:pt x="16632" y="7810"/>
                  </a:cubicBezTo>
                  <a:cubicBezTo>
                    <a:pt x="16542" y="7661"/>
                    <a:pt x="16323" y="7473"/>
                    <a:pt x="16242" y="7473"/>
                  </a:cubicBezTo>
                  <a:cubicBezTo>
                    <a:pt x="16191" y="7473"/>
                    <a:pt x="16188" y="7416"/>
                    <a:pt x="16209" y="6915"/>
                  </a:cubicBezTo>
                  <a:cubicBezTo>
                    <a:pt x="16229" y="6452"/>
                    <a:pt x="16250" y="6320"/>
                    <a:pt x="16318" y="6160"/>
                  </a:cubicBezTo>
                  <a:cubicBezTo>
                    <a:pt x="16384" y="6007"/>
                    <a:pt x="16402" y="5896"/>
                    <a:pt x="16402" y="5631"/>
                  </a:cubicBezTo>
                  <a:cubicBezTo>
                    <a:pt x="16402" y="5447"/>
                    <a:pt x="16416" y="5283"/>
                    <a:pt x="16435" y="5265"/>
                  </a:cubicBezTo>
                  <a:cubicBezTo>
                    <a:pt x="16490" y="5211"/>
                    <a:pt x="16476" y="4398"/>
                    <a:pt x="16417" y="4219"/>
                  </a:cubicBezTo>
                  <a:cubicBezTo>
                    <a:pt x="16388" y="4133"/>
                    <a:pt x="16356" y="3972"/>
                    <a:pt x="16344" y="3859"/>
                  </a:cubicBezTo>
                  <a:cubicBezTo>
                    <a:pt x="16332" y="3745"/>
                    <a:pt x="16309" y="3636"/>
                    <a:pt x="16293" y="3620"/>
                  </a:cubicBezTo>
                  <a:cubicBezTo>
                    <a:pt x="16253" y="3580"/>
                    <a:pt x="16256" y="3178"/>
                    <a:pt x="16297" y="3138"/>
                  </a:cubicBezTo>
                  <a:cubicBezTo>
                    <a:pt x="16318" y="3117"/>
                    <a:pt x="16318" y="3058"/>
                    <a:pt x="16297" y="2969"/>
                  </a:cubicBezTo>
                  <a:cubicBezTo>
                    <a:pt x="16254" y="2790"/>
                    <a:pt x="16253" y="2563"/>
                    <a:pt x="16297" y="2563"/>
                  </a:cubicBezTo>
                  <a:cubicBezTo>
                    <a:pt x="16339" y="2563"/>
                    <a:pt x="16342" y="2426"/>
                    <a:pt x="16300" y="2301"/>
                  </a:cubicBezTo>
                  <a:cubicBezTo>
                    <a:pt x="16283" y="2249"/>
                    <a:pt x="16250" y="2131"/>
                    <a:pt x="16227" y="2034"/>
                  </a:cubicBezTo>
                  <a:cubicBezTo>
                    <a:pt x="16205" y="1936"/>
                    <a:pt x="16174" y="1854"/>
                    <a:pt x="16158" y="1854"/>
                  </a:cubicBezTo>
                  <a:cubicBezTo>
                    <a:pt x="16143" y="1854"/>
                    <a:pt x="16120" y="1741"/>
                    <a:pt x="16107" y="1604"/>
                  </a:cubicBezTo>
                  <a:cubicBezTo>
                    <a:pt x="16090" y="1424"/>
                    <a:pt x="16059" y="1331"/>
                    <a:pt x="15998" y="1267"/>
                  </a:cubicBezTo>
                  <a:cubicBezTo>
                    <a:pt x="15951" y="1218"/>
                    <a:pt x="15856" y="1052"/>
                    <a:pt x="15783" y="895"/>
                  </a:cubicBezTo>
                  <a:cubicBezTo>
                    <a:pt x="15689" y="691"/>
                    <a:pt x="15614" y="593"/>
                    <a:pt x="15521" y="546"/>
                  </a:cubicBezTo>
                  <a:cubicBezTo>
                    <a:pt x="15450" y="511"/>
                    <a:pt x="15294" y="410"/>
                    <a:pt x="15172" y="325"/>
                  </a:cubicBezTo>
                  <a:cubicBezTo>
                    <a:pt x="14910" y="145"/>
                    <a:pt x="14443" y="0"/>
                    <a:pt x="14134" y="0"/>
                  </a:cubicBezTo>
                  <a:close/>
                  <a:moveTo>
                    <a:pt x="4493" y="15696"/>
                  </a:moveTo>
                  <a:lnTo>
                    <a:pt x="4657" y="15986"/>
                  </a:lnTo>
                  <a:cubicBezTo>
                    <a:pt x="4874" y="16363"/>
                    <a:pt x="4987" y="16648"/>
                    <a:pt x="4988" y="16835"/>
                  </a:cubicBezTo>
                  <a:cubicBezTo>
                    <a:pt x="4989" y="16918"/>
                    <a:pt x="5030" y="17087"/>
                    <a:pt x="5076" y="17207"/>
                  </a:cubicBezTo>
                  <a:cubicBezTo>
                    <a:pt x="5122" y="17327"/>
                    <a:pt x="5159" y="17475"/>
                    <a:pt x="5160" y="17538"/>
                  </a:cubicBezTo>
                  <a:cubicBezTo>
                    <a:pt x="5160" y="17601"/>
                    <a:pt x="5186" y="17739"/>
                    <a:pt x="5218" y="17840"/>
                  </a:cubicBezTo>
                  <a:cubicBezTo>
                    <a:pt x="5266" y="17993"/>
                    <a:pt x="5274" y="18200"/>
                    <a:pt x="5276" y="19090"/>
                  </a:cubicBezTo>
                  <a:cubicBezTo>
                    <a:pt x="5278" y="19912"/>
                    <a:pt x="5291" y="20182"/>
                    <a:pt x="5327" y="20252"/>
                  </a:cubicBezTo>
                  <a:cubicBezTo>
                    <a:pt x="5405" y="20402"/>
                    <a:pt x="5320" y="20363"/>
                    <a:pt x="4679" y="19955"/>
                  </a:cubicBezTo>
                  <a:cubicBezTo>
                    <a:pt x="4350" y="19746"/>
                    <a:pt x="3968" y="19511"/>
                    <a:pt x="3827" y="19432"/>
                  </a:cubicBezTo>
                  <a:cubicBezTo>
                    <a:pt x="3379" y="19182"/>
                    <a:pt x="2444" y="18475"/>
                    <a:pt x="2331" y="18299"/>
                  </a:cubicBezTo>
                  <a:cubicBezTo>
                    <a:pt x="2260" y="18191"/>
                    <a:pt x="2693" y="17562"/>
                    <a:pt x="3223" y="17003"/>
                  </a:cubicBezTo>
                  <a:cubicBezTo>
                    <a:pt x="3471" y="16742"/>
                    <a:pt x="3757" y="16437"/>
                    <a:pt x="3860" y="16323"/>
                  </a:cubicBezTo>
                  <a:cubicBezTo>
                    <a:pt x="3962" y="16210"/>
                    <a:pt x="4145" y="16021"/>
                    <a:pt x="4268" y="15905"/>
                  </a:cubicBezTo>
                  <a:lnTo>
                    <a:pt x="4493" y="15696"/>
                  </a:lnTo>
                  <a:close/>
                </a:path>
              </a:pathLst>
            </a:custGeom>
            <a:ln w="3175" cap="flat">
              <a:noFill/>
              <a:miter lim="400000"/>
            </a:ln>
            <a:effectLst/>
          </p:spPr>
        </p:pic>
        <p:pic>
          <p:nvPicPr>
            <p:cNvPr id="210" name="Image" descr="Image"/>
            <p:cNvPicPr>
              <a:picLocks noChangeAspect="1"/>
            </p:cNvPicPr>
            <p:nvPr/>
          </p:nvPicPr>
          <p:blipFill>
            <a:blip r:embed="rId3">
              <a:extLst/>
            </a:blip>
            <a:srcRect l="13823" t="0" r="11745" b="6"/>
            <a:stretch>
              <a:fillRect/>
            </a:stretch>
          </p:blipFill>
          <p:spPr>
            <a:xfrm>
              <a:off x="1854515" y="92865"/>
              <a:ext cx="1190239" cy="1599011"/>
            </a:xfrm>
            <a:custGeom>
              <a:avLst/>
              <a:gdLst/>
              <a:ahLst/>
              <a:cxnLst>
                <a:cxn ang="0">
                  <a:pos x="wd2" y="hd2"/>
                </a:cxn>
                <a:cxn ang="5400000">
                  <a:pos x="wd2" y="hd2"/>
                </a:cxn>
                <a:cxn ang="10800000">
                  <a:pos x="wd2" y="hd2"/>
                </a:cxn>
                <a:cxn ang="16200000">
                  <a:pos x="wd2" y="hd2"/>
                </a:cxn>
              </a:cxnLst>
              <a:rect l="0" t="0" r="r" b="b"/>
              <a:pathLst>
                <a:path w="21507" h="21600" fill="norm" stroke="1" extrusionOk="0">
                  <a:moveTo>
                    <a:pt x="12442" y="0"/>
                  </a:moveTo>
                  <a:lnTo>
                    <a:pt x="12270" y="166"/>
                  </a:lnTo>
                  <a:cubicBezTo>
                    <a:pt x="12176" y="258"/>
                    <a:pt x="12000" y="357"/>
                    <a:pt x="11883" y="386"/>
                  </a:cubicBezTo>
                  <a:cubicBezTo>
                    <a:pt x="11765" y="415"/>
                    <a:pt x="11616" y="484"/>
                    <a:pt x="11553" y="536"/>
                  </a:cubicBezTo>
                  <a:cubicBezTo>
                    <a:pt x="11489" y="589"/>
                    <a:pt x="11411" y="633"/>
                    <a:pt x="11373" y="633"/>
                  </a:cubicBezTo>
                  <a:cubicBezTo>
                    <a:pt x="11224" y="633"/>
                    <a:pt x="10811" y="895"/>
                    <a:pt x="10699" y="1062"/>
                  </a:cubicBezTo>
                  <a:cubicBezTo>
                    <a:pt x="10462" y="1414"/>
                    <a:pt x="10194" y="1729"/>
                    <a:pt x="9968" y="1925"/>
                  </a:cubicBezTo>
                  <a:cubicBezTo>
                    <a:pt x="9605" y="2239"/>
                    <a:pt x="9507" y="2490"/>
                    <a:pt x="9581" y="2933"/>
                  </a:cubicBezTo>
                  <a:cubicBezTo>
                    <a:pt x="9645" y="3320"/>
                    <a:pt x="9733" y="3544"/>
                    <a:pt x="9817" y="3544"/>
                  </a:cubicBezTo>
                  <a:cubicBezTo>
                    <a:pt x="9845" y="3544"/>
                    <a:pt x="9956" y="3678"/>
                    <a:pt x="10061" y="3839"/>
                  </a:cubicBezTo>
                  <a:cubicBezTo>
                    <a:pt x="10166" y="4000"/>
                    <a:pt x="10374" y="4241"/>
                    <a:pt x="10527" y="4375"/>
                  </a:cubicBezTo>
                  <a:cubicBezTo>
                    <a:pt x="10680" y="4509"/>
                    <a:pt x="10839" y="4708"/>
                    <a:pt x="10879" y="4820"/>
                  </a:cubicBezTo>
                  <a:cubicBezTo>
                    <a:pt x="11087" y="5408"/>
                    <a:pt x="11379" y="5986"/>
                    <a:pt x="11632" y="6310"/>
                  </a:cubicBezTo>
                  <a:cubicBezTo>
                    <a:pt x="11787" y="6510"/>
                    <a:pt x="11911" y="6687"/>
                    <a:pt x="11911" y="6707"/>
                  </a:cubicBezTo>
                  <a:cubicBezTo>
                    <a:pt x="11911" y="6727"/>
                    <a:pt x="11817" y="6776"/>
                    <a:pt x="11696" y="6814"/>
                  </a:cubicBezTo>
                  <a:cubicBezTo>
                    <a:pt x="11575" y="6852"/>
                    <a:pt x="11455" y="6908"/>
                    <a:pt x="11431" y="6937"/>
                  </a:cubicBezTo>
                  <a:cubicBezTo>
                    <a:pt x="11354" y="7031"/>
                    <a:pt x="11149" y="6995"/>
                    <a:pt x="10929" y="6852"/>
                  </a:cubicBezTo>
                  <a:cubicBezTo>
                    <a:pt x="10811" y="6775"/>
                    <a:pt x="10615" y="6676"/>
                    <a:pt x="10499" y="6632"/>
                  </a:cubicBezTo>
                  <a:cubicBezTo>
                    <a:pt x="10321" y="6564"/>
                    <a:pt x="10301" y="6536"/>
                    <a:pt x="10355" y="6460"/>
                  </a:cubicBezTo>
                  <a:cubicBezTo>
                    <a:pt x="10402" y="6395"/>
                    <a:pt x="10386" y="6305"/>
                    <a:pt x="10312" y="6155"/>
                  </a:cubicBezTo>
                  <a:cubicBezTo>
                    <a:pt x="10253" y="6035"/>
                    <a:pt x="10189" y="5686"/>
                    <a:pt x="10161" y="5340"/>
                  </a:cubicBezTo>
                  <a:cubicBezTo>
                    <a:pt x="10108" y="4683"/>
                    <a:pt x="10047" y="4540"/>
                    <a:pt x="9674" y="4214"/>
                  </a:cubicBezTo>
                  <a:cubicBezTo>
                    <a:pt x="9539" y="4096"/>
                    <a:pt x="9441" y="3934"/>
                    <a:pt x="9387" y="3753"/>
                  </a:cubicBezTo>
                  <a:cubicBezTo>
                    <a:pt x="9341" y="3599"/>
                    <a:pt x="9267" y="3417"/>
                    <a:pt x="9222" y="3351"/>
                  </a:cubicBezTo>
                  <a:cubicBezTo>
                    <a:pt x="9177" y="3284"/>
                    <a:pt x="9090" y="3055"/>
                    <a:pt x="9028" y="2841"/>
                  </a:cubicBezTo>
                  <a:cubicBezTo>
                    <a:pt x="8952" y="2577"/>
                    <a:pt x="8801" y="2288"/>
                    <a:pt x="8555" y="1941"/>
                  </a:cubicBezTo>
                  <a:cubicBezTo>
                    <a:pt x="8357" y="1660"/>
                    <a:pt x="8121" y="1329"/>
                    <a:pt x="8039" y="1206"/>
                  </a:cubicBezTo>
                  <a:cubicBezTo>
                    <a:pt x="7868" y="951"/>
                    <a:pt x="7495" y="681"/>
                    <a:pt x="7114" y="536"/>
                  </a:cubicBezTo>
                  <a:cubicBezTo>
                    <a:pt x="6760" y="401"/>
                    <a:pt x="6157" y="401"/>
                    <a:pt x="5801" y="536"/>
                  </a:cubicBezTo>
                  <a:cubicBezTo>
                    <a:pt x="5505" y="649"/>
                    <a:pt x="4879" y="1115"/>
                    <a:pt x="4726" y="1335"/>
                  </a:cubicBezTo>
                  <a:cubicBezTo>
                    <a:pt x="4670" y="1415"/>
                    <a:pt x="4590" y="1515"/>
                    <a:pt x="4546" y="1555"/>
                  </a:cubicBezTo>
                  <a:cubicBezTo>
                    <a:pt x="4439" y="1655"/>
                    <a:pt x="4328" y="1957"/>
                    <a:pt x="4274" y="2305"/>
                  </a:cubicBezTo>
                  <a:cubicBezTo>
                    <a:pt x="4249" y="2465"/>
                    <a:pt x="4187" y="2652"/>
                    <a:pt x="4130" y="2718"/>
                  </a:cubicBezTo>
                  <a:cubicBezTo>
                    <a:pt x="4054" y="2807"/>
                    <a:pt x="4029" y="2941"/>
                    <a:pt x="4037" y="3249"/>
                  </a:cubicBezTo>
                  <a:cubicBezTo>
                    <a:pt x="4043" y="3477"/>
                    <a:pt x="4021" y="3927"/>
                    <a:pt x="3987" y="4246"/>
                  </a:cubicBezTo>
                  <a:lnTo>
                    <a:pt x="3923" y="4825"/>
                  </a:lnTo>
                  <a:lnTo>
                    <a:pt x="4130" y="4980"/>
                  </a:lnTo>
                  <a:cubicBezTo>
                    <a:pt x="4307" y="5117"/>
                    <a:pt x="4344" y="5195"/>
                    <a:pt x="4417" y="5565"/>
                  </a:cubicBezTo>
                  <a:cubicBezTo>
                    <a:pt x="4496" y="5963"/>
                    <a:pt x="4491" y="6000"/>
                    <a:pt x="4381" y="6090"/>
                  </a:cubicBezTo>
                  <a:cubicBezTo>
                    <a:pt x="4220" y="6223"/>
                    <a:pt x="3994" y="6577"/>
                    <a:pt x="3994" y="6691"/>
                  </a:cubicBezTo>
                  <a:cubicBezTo>
                    <a:pt x="3994" y="6820"/>
                    <a:pt x="3863" y="6891"/>
                    <a:pt x="3377" y="7018"/>
                  </a:cubicBezTo>
                  <a:cubicBezTo>
                    <a:pt x="2900" y="7142"/>
                    <a:pt x="2399" y="7399"/>
                    <a:pt x="2123" y="7661"/>
                  </a:cubicBezTo>
                  <a:cubicBezTo>
                    <a:pt x="1900" y="7872"/>
                    <a:pt x="1241" y="8841"/>
                    <a:pt x="946" y="9393"/>
                  </a:cubicBezTo>
                  <a:cubicBezTo>
                    <a:pt x="567" y="10104"/>
                    <a:pt x="487" y="10470"/>
                    <a:pt x="480" y="11591"/>
                  </a:cubicBezTo>
                  <a:cubicBezTo>
                    <a:pt x="475" y="12481"/>
                    <a:pt x="494" y="12640"/>
                    <a:pt x="617" y="12958"/>
                  </a:cubicBezTo>
                  <a:cubicBezTo>
                    <a:pt x="693" y="13155"/>
                    <a:pt x="782" y="13557"/>
                    <a:pt x="817" y="13853"/>
                  </a:cubicBezTo>
                  <a:cubicBezTo>
                    <a:pt x="852" y="14150"/>
                    <a:pt x="907" y="14501"/>
                    <a:pt x="946" y="14631"/>
                  </a:cubicBezTo>
                  <a:cubicBezTo>
                    <a:pt x="1029" y="14903"/>
                    <a:pt x="981" y="15316"/>
                    <a:pt x="853" y="15429"/>
                  </a:cubicBezTo>
                  <a:cubicBezTo>
                    <a:pt x="721" y="15547"/>
                    <a:pt x="397" y="16263"/>
                    <a:pt x="186" y="16893"/>
                  </a:cubicBezTo>
                  <a:cubicBezTo>
                    <a:pt x="23" y="17381"/>
                    <a:pt x="-1" y="17538"/>
                    <a:pt x="0" y="18153"/>
                  </a:cubicBezTo>
                  <a:cubicBezTo>
                    <a:pt x="1" y="19023"/>
                    <a:pt x="93" y="21230"/>
                    <a:pt x="136" y="21445"/>
                  </a:cubicBezTo>
                  <a:lnTo>
                    <a:pt x="165" y="21600"/>
                  </a:lnTo>
                  <a:lnTo>
                    <a:pt x="8899" y="21600"/>
                  </a:lnTo>
                  <a:cubicBezTo>
                    <a:pt x="15840" y="21600"/>
                    <a:pt x="17626" y="21589"/>
                    <a:pt x="17627" y="21541"/>
                  </a:cubicBezTo>
                  <a:cubicBezTo>
                    <a:pt x="17627" y="21508"/>
                    <a:pt x="17742" y="21430"/>
                    <a:pt x="17885" y="21369"/>
                  </a:cubicBezTo>
                  <a:cubicBezTo>
                    <a:pt x="18368" y="21163"/>
                    <a:pt x="18373" y="21154"/>
                    <a:pt x="18373" y="19777"/>
                  </a:cubicBezTo>
                  <a:lnTo>
                    <a:pt x="18373" y="18550"/>
                  </a:lnTo>
                  <a:lnTo>
                    <a:pt x="19025" y="18046"/>
                  </a:lnTo>
                  <a:cubicBezTo>
                    <a:pt x="19382" y="17767"/>
                    <a:pt x="19793" y="17486"/>
                    <a:pt x="19936" y="17418"/>
                  </a:cubicBezTo>
                  <a:cubicBezTo>
                    <a:pt x="20658" y="17077"/>
                    <a:pt x="21599" y="16066"/>
                    <a:pt x="21499" y="15740"/>
                  </a:cubicBezTo>
                  <a:cubicBezTo>
                    <a:pt x="21429" y="15511"/>
                    <a:pt x="21304" y="13098"/>
                    <a:pt x="21298" y="11821"/>
                  </a:cubicBezTo>
                  <a:cubicBezTo>
                    <a:pt x="21296" y="11154"/>
                    <a:pt x="21266" y="10573"/>
                    <a:pt x="21234" y="10535"/>
                  </a:cubicBezTo>
                  <a:cubicBezTo>
                    <a:pt x="21201" y="10496"/>
                    <a:pt x="21154" y="10173"/>
                    <a:pt x="21126" y="9811"/>
                  </a:cubicBezTo>
                  <a:cubicBezTo>
                    <a:pt x="21072" y="9110"/>
                    <a:pt x="20953" y="8697"/>
                    <a:pt x="20753" y="8497"/>
                  </a:cubicBezTo>
                  <a:cubicBezTo>
                    <a:pt x="20686" y="8430"/>
                    <a:pt x="20147" y="8132"/>
                    <a:pt x="19556" y="7838"/>
                  </a:cubicBezTo>
                  <a:lnTo>
                    <a:pt x="18480" y="7307"/>
                  </a:lnTo>
                  <a:lnTo>
                    <a:pt x="18480" y="7023"/>
                  </a:lnTo>
                  <a:cubicBezTo>
                    <a:pt x="18477" y="6868"/>
                    <a:pt x="18430" y="6682"/>
                    <a:pt x="18380" y="6610"/>
                  </a:cubicBezTo>
                  <a:cubicBezTo>
                    <a:pt x="18284" y="6471"/>
                    <a:pt x="17165" y="5682"/>
                    <a:pt x="16945" y="5597"/>
                  </a:cubicBezTo>
                  <a:cubicBezTo>
                    <a:pt x="16723" y="5511"/>
                    <a:pt x="16368" y="5483"/>
                    <a:pt x="16135" y="5533"/>
                  </a:cubicBezTo>
                  <a:cubicBezTo>
                    <a:pt x="15872" y="5589"/>
                    <a:pt x="15814" y="5544"/>
                    <a:pt x="15812" y="5297"/>
                  </a:cubicBezTo>
                  <a:cubicBezTo>
                    <a:pt x="15812" y="5182"/>
                    <a:pt x="15871" y="5080"/>
                    <a:pt x="16013" y="4959"/>
                  </a:cubicBezTo>
                  <a:cubicBezTo>
                    <a:pt x="16343" y="4679"/>
                    <a:pt x="16571" y="4262"/>
                    <a:pt x="16623" y="3849"/>
                  </a:cubicBezTo>
                  <a:cubicBezTo>
                    <a:pt x="16652" y="3615"/>
                    <a:pt x="16739" y="3373"/>
                    <a:pt x="16852" y="3185"/>
                  </a:cubicBezTo>
                  <a:cubicBezTo>
                    <a:pt x="17064" y="2833"/>
                    <a:pt x="17127" y="2389"/>
                    <a:pt x="17010" y="2112"/>
                  </a:cubicBezTo>
                  <a:cubicBezTo>
                    <a:pt x="16965" y="2005"/>
                    <a:pt x="16905" y="1798"/>
                    <a:pt x="16881" y="1651"/>
                  </a:cubicBezTo>
                  <a:cubicBezTo>
                    <a:pt x="16854" y="1483"/>
                    <a:pt x="16770" y="1301"/>
                    <a:pt x="16651" y="1163"/>
                  </a:cubicBezTo>
                  <a:cubicBezTo>
                    <a:pt x="16548" y="1043"/>
                    <a:pt x="16408" y="845"/>
                    <a:pt x="16336" y="724"/>
                  </a:cubicBezTo>
                  <a:cubicBezTo>
                    <a:pt x="16184" y="467"/>
                    <a:pt x="16044" y="363"/>
                    <a:pt x="15762" y="290"/>
                  </a:cubicBezTo>
                  <a:cubicBezTo>
                    <a:pt x="15651" y="260"/>
                    <a:pt x="15511" y="183"/>
                    <a:pt x="15454" y="118"/>
                  </a:cubicBezTo>
                  <a:lnTo>
                    <a:pt x="15353" y="0"/>
                  </a:lnTo>
                  <a:lnTo>
                    <a:pt x="13898" y="0"/>
                  </a:lnTo>
                  <a:lnTo>
                    <a:pt x="12442" y="0"/>
                  </a:lnTo>
                  <a:close/>
                </a:path>
              </a:pathLst>
            </a:custGeom>
            <a:ln w="3175" cap="flat">
              <a:noFill/>
              <a:miter lim="400000"/>
            </a:ln>
            <a:effectLst/>
          </p:spPr>
        </p:pic>
        <p:pic>
          <p:nvPicPr>
            <p:cNvPr id="211" name="Image" descr="Image"/>
            <p:cNvPicPr>
              <a:picLocks noChangeAspect="1"/>
            </p:cNvPicPr>
            <p:nvPr/>
          </p:nvPicPr>
          <p:blipFill>
            <a:blip r:embed="rId4">
              <a:extLst/>
            </a:blip>
            <a:srcRect l="0" t="16307" r="7" b="6"/>
            <a:stretch>
              <a:fillRect/>
            </a:stretch>
          </p:blipFill>
          <p:spPr>
            <a:xfrm>
              <a:off x="5717287" y="181348"/>
              <a:ext cx="1198564" cy="1510563"/>
            </a:xfrm>
            <a:custGeom>
              <a:avLst/>
              <a:gdLst/>
              <a:ahLst/>
              <a:cxnLst>
                <a:cxn ang="0">
                  <a:pos x="wd2" y="hd2"/>
                </a:cxn>
                <a:cxn ang="5400000">
                  <a:pos x="wd2" y="hd2"/>
                </a:cxn>
                <a:cxn ang="10800000">
                  <a:pos x="wd2" y="hd2"/>
                </a:cxn>
                <a:cxn ang="16200000">
                  <a:pos x="wd2" y="hd2"/>
                </a:cxn>
              </a:cxnLst>
              <a:rect l="0" t="0" r="r" b="b"/>
              <a:pathLst>
                <a:path w="21600" h="21592" fill="norm" stroke="1" extrusionOk="0">
                  <a:moveTo>
                    <a:pt x="10814" y="23"/>
                  </a:moveTo>
                  <a:cubicBezTo>
                    <a:pt x="10798" y="36"/>
                    <a:pt x="10716" y="50"/>
                    <a:pt x="10628" y="57"/>
                  </a:cubicBezTo>
                  <a:cubicBezTo>
                    <a:pt x="10541" y="65"/>
                    <a:pt x="10383" y="87"/>
                    <a:pt x="10278" y="103"/>
                  </a:cubicBezTo>
                  <a:cubicBezTo>
                    <a:pt x="10173" y="119"/>
                    <a:pt x="9926" y="137"/>
                    <a:pt x="9734" y="143"/>
                  </a:cubicBezTo>
                  <a:cubicBezTo>
                    <a:pt x="9542" y="148"/>
                    <a:pt x="9362" y="165"/>
                    <a:pt x="9327" y="177"/>
                  </a:cubicBezTo>
                  <a:cubicBezTo>
                    <a:pt x="9292" y="188"/>
                    <a:pt x="9227" y="208"/>
                    <a:pt x="9184" y="222"/>
                  </a:cubicBezTo>
                  <a:cubicBezTo>
                    <a:pt x="9073" y="258"/>
                    <a:pt x="8772" y="373"/>
                    <a:pt x="8676" y="415"/>
                  </a:cubicBezTo>
                  <a:cubicBezTo>
                    <a:pt x="8632" y="434"/>
                    <a:pt x="8555" y="464"/>
                    <a:pt x="8504" y="483"/>
                  </a:cubicBezTo>
                  <a:cubicBezTo>
                    <a:pt x="8380" y="529"/>
                    <a:pt x="8197" y="677"/>
                    <a:pt x="8146" y="772"/>
                  </a:cubicBezTo>
                  <a:cubicBezTo>
                    <a:pt x="8087" y="885"/>
                    <a:pt x="7615" y="1158"/>
                    <a:pt x="7481" y="1158"/>
                  </a:cubicBezTo>
                  <a:cubicBezTo>
                    <a:pt x="7455" y="1158"/>
                    <a:pt x="7404" y="1168"/>
                    <a:pt x="7374" y="1181"/>
                  </a:cubicBezTo>
                  <a:cubicBezTo>
                    <a:pt x="7344" y="1193"/>
                    <a:pt x="7267" y="1221"/>
                    <a:pt x="7202" y="1243"/>
                  </a:cubicBezTo>
                  <a:cubicBezTo>
                    <a:pt x="7038" y="1300"/>
                    <a:pt x="6870" y="1469"/>
                    <a:pt x="6809" y="1635"/>
                  </a:cubicBezTo>
                  <a:cubicBezTo>
                    <a:pt x="6750" y="1794"/>
                    <a:pt x="6759" y="1951"/>
                    <a:pt x="6845" y="2264"/>
                  </a:cubicBezTo>
                  <a:cubicBezTo>
                    <a:pt x="6894" y="2444"/>
                    <a:pt x="6897" y="2502"/>
                    <a:pt x="6866" y="2667"/>
                  </a:cubicBezTo>
                  <a:cubicBezTo>
                    <a:pt x="6847" y="2773"/>
                    <a:pt x="6805" y="2902"/>
                    <a:pt x="6773" y="2951"/>
                  </a:cubicBezTo>
                  <a:cubicBezTo>
                    <a:pt x="6723" y="3028"/>
                    <a:pt x="6719" y="3099"/>
                    <a:pt x="6723" y="3529"/>
                  </a:cubicBezTo>
                  <a:cubicBezTo>
                    <a:pt x="6726" y="3800"/>
                    <a:pt x="6747" y="4066"/>
                    <a:pt x="6766" y="4125"/>
                  </a:cubicBezTo>
                  <a:cubicBezTo>
                    <a:pt x="6848" y="4376"/>
                    <a:pt x="6868" y="4450"/>
                    <a:pt x="6895" y="4585"/>
                  </a:cubicBezTo>
                  <a:cubicBezTo>
                    <a:pt x="6948" y="4848"/>
                    <a:pt x="6991" y="4957"/>
                    <a:pt x="7088" y="5050"/>
                  </a:cubicBezTo>
                  <a:cubicBezTo>
                    <a:pt x="7141" y="5101"/>
                    <a:pt x="7213" y="5140"/>
                    <a:pt x="7245" y="5140"/>
                  </a:cubicBezTo>
                  <a:cubicBezTo>
                    <a:pt x="7278" y="5140"/>
                    <a:pt x="7313" y="5149"/>
                    <a:pt x="7324" y="5163"/>
                  </a:cubicBezTo>
                  <a:cubicBezTo>
                    <a:pt x="7335" y="5177"/>
                    <a:pt x="7374" y="5192"/>
                    <a:pt x="7410" y="5192"/>
                  </a:cubicBezTo>
                  <a:cubicBezTo>
                    <a:pt x="7459" y="5192"/>
                    <a:pt x="7469" y="5204"/>
                    <a:pt x="7453" y="5237"/>
                  </a:cubicBezTo>
                  <a:cubicBezTo>
                    <a:pt x="7441" y="5261"/>
                    <a:pt x="7425" y="5314"/>
                    <a:pt x="7417" y="5356"/>
                  </a:cubicBezTo>
                  <a:cubicBezTo>
                    <a:pt x="7409" y="5398"/>
                    <a:pt x="7374" y="5497"/>
                    <a:pt x="7345" y="5577"/>
                  </a:cubicBezTo>
                  <a:cubicBezTo>
                    <a:pt x="7304" y="5693"/>
                    <a:pt x="7278" y="5729"/>
                    <a:pt x="7202" y="5759"/>
                  </a:cubicBezTo>
                  <a:cubicBezTo>
                    <a:pt x="7150" y="5779"/>
                    <a:pt x="7082" y="5793"/>
                    <a:pt x="7052" y="5793"/>
                  </a:cubicBezTo>
                  <a:cubicBezTo>
                    <a:pt x="6982" y="5793"/>
                    <a:pt x="6896" y="5902"/>
                    <a:pt x="6873" y="6014"/>
                  </a:cubicBezTo>
                  <a:cubicBezTo>
                    <a:pt x="6855" y="6103"/>
                    <a:pt x="6728" y="6201"/>
                    <a:pt x="6630" y="6201"/>
                  </a:cubicBezTo>
                  <a:cubicBezTo>
                    <a:pt x="6603" y="6201"/>
                    <a:pt x="6569" y="6210"/>
                    <a:pt x="6559" y="6224"/>
                  </a:cubicBezTo>
                  <a:cubicBezTo>
                    <a:pt x="6548" y="6238"/>
                    <a:pt x="6520" y="6247"/>
                    <a:pt x="6494" y="6247"/>
                  </a:cubicBezTo>
                  <a:cubicBezTo>
                    <a:pt x="6445" y="6247"/>
                    <a:pt x="6049" y="6450"/>
                    <a:pt x="5901" y="6553"/>
                  </a:cubicBezTo>
                  <a:cubicBezTo>
                    <a:pt x="5854" y="6585"/>
                    <a:pt x="5784" y="6634"/>
                    <a:pt x="5743" y="6661"/>
                  </a:cubicBezTo>
                  <a:cubicBezTo>
                    <a:pt x="5703" y="6687"/>
                    <a:pt x="5578" y="6775"/>
                    <a:pt x="5464" y="6854"/>
                  </a:cubicBezTo>
                  <a:cubicBezTo>
                    <a:pt x="5204" y="7033"/>
                    <a:pt x="5072" y="7103"/>
                    <a:pt x="5007" y="7103"/>
                  </a:cubicBezTo>
                  <a:cubicBezTo>
                    <a:pt x="4979" y="7103"/>
                    <a:pt x="4927" y="7118"/>
                    <a:pt x="4892" y="7132"/>
                  </a:cubicBezTo>
                  <a:cubicBezTo>
                    <a:pt x="4857" y="7146"/>
                    <a:pt x="4798" y="7169"/>
                    <a:pt x="4763" y="7183"/>
                  </a:cubicBezTo>
                  <a:cubicBezTo>
                    <a:pt x="4729" y="7197"/>
                    <a:pt x="4670" y="7205"/>
                    <a:pt x="4628" y="7205"/>
                  </a:cubicBezTo>
                  <a:cubicBezTo>
                    <a:pt x="4585" y="7205"/>
                    <a:pt x="4538" y="7220"/>
                    <a:pt x="4527" y="7234"/>
                  </a:cubicBezTo>
                  <a:cubicBezTo>
                    <a:pt x="4517" y="7248"/>
                    <a:pt x="4463" y="7256"/>
                    <a:pt x="4413" y="7256"/>
                  </a:cubicBezTo>
                  <a:cubicBezTo>
                    <a:pt x="4363" y="7256"/>
                    <a:pt x="4316" y="7271"/>
                    <a:pt x="4306" y="7285"/>
                  </a:cubicBezTo>
                  <a:cubicBezTo>
                    <a:pt x="4295" y="7299"/>
                    <a:pt x="4248" y="7308"/>
                    <a:pt x="4206" y="7308"/>
                  </a:cubicBezTo>
                  <a:cubicBezTo>
                    <a:pt x="4163" y="7308"/>
                    <a:pt x="4107" y="7318"/>
                    <a:pt x="4077" y="7330"/>
                  </a:cubicBezTo>
                  <a:cubicBezTo>
                    <a:pt x="4025" y="7351"/>
                    <a:pt x="3956" y="7371"/>
                    <a:pt x="3762" y="7432"/>
                  </a:cubicBezTo>
                  <a:cubicBezTo>
                    <a:pt x="3718" y="7446"/>
                    <a:pt x="3648" y="7470"/>
                    <a:pt x="3605" y="7483"/>
                  </a:cubicBezTo>
                  <a:cubicBezTo>
                    <a:pt x="3561" y="7497"/>
                    <a:pt x="3491" y="7521"/>
                    <a:pt x="3447" y="7534"/>
                  </a:cubicBezTo>
                  <a:cubicBezTo>
                    <a:pt x="3404" y="7548"/>
                    <a:pt x="3337" y="7573"/>
                    <a:pt x="3297" y="7585"/>
                  </a:cubicBezTo>
                  <a:cubicBezTo>
                    <a:pt x="3258" y="7598"/>
                    <a:pt x="3167" y="7619"/>
                    <a:pt x="3097" y="7637"/>
                  </a:cubicBezTo>
                  <a:cubicBezTo>
                    <a:pt x="3027" y="7654"/>
                    <a:pt x="2956" y="7677"/>
                    <a:pt x="2940" y="7688"/>
                  </a:cubicBezTo>
                  <a:cubicBezTo>
                    <a:pt x="2923" y="7699"/>
                    <a:pt x="2879" y="7710"/>
                    <a:pt x="2839" y="7710"/>
                  </a:cubicBezTo>
                  <a:cubicBezTo>
                    <a:pt x="2800" y="7710"/>
                    <a:pt x="2757" y="7719"/>
                    <a:pt x="2746" y="7733"/>
                  </a:cubicBezTo>
                  <a:cubicBezTo>
                    <a:pt x="2736" y="7747"/>
                    <a:pt x="2702" y="7761"/>
                    <a:pt x="2668" y="7761"/>
                  </a:cubicBezTo>
                  <a:cubicBezTo>
                    <a:pt x="2634" y="7761"/>
                    <a:pt x="2577" y="7772"/>
                    <a:pt x="2546" y="7784"/>
                  </a:cubicBezTo>
                  <a:cubicBezTo>
                    <a:pt x="2516" y="7796"/>
                    <a:pt x="2437" y="7819"/>
                    <a:pt x="2367" y="7835"/>
                  </a:cubicBezTo>
                  <a:cubicBezTo>
                    <a:pt x="2238" y="7866"/>
                    <a:pt x="2123" y="7903"/>
                    <a:pt x="2024" y="7943"/>
                  </a:cubicBezTo>
                  <a:cubicBezTo>
                    <a:pt x="1994" y="7955"/>
                    <a:pt x="1938" y="7960"/>
                    <a:pt x="1895" y="7960"/>
                  </a:cubicBezTo>
                  <a:cubicBezTo>
                    <a:pt x="1852" y="7960"/>
                    <a:pt x="1806" y="7974"/>
                    <a:pt x="1795" y="7988"/>
                  </a:cubicBezTo>
                  <a:cubicBezTo>
                    <a:pt x="1784" y="8002"/>
                    <a:pt x="1731" y="8011"/>
                    <a:pt x="1681" y="8011"/>
                  </a:cubicBezTo>
                  <a:cubicBezTo>
                    <a:pt x="1630" y="8011"/>
                    <a:pt x="1584" y="8025"/>
                    <a:pt x="1574" y="8039"/>
                  </a:cubicBezTo>
                  <a:cubicBezTo>
                    <a:pt x="1563" y="8053"/>
                    <a:pt x="1509" y="8062"/>
                    <a:pt x="1459" y="8062"/>
                  </a:cubicBezTo>
                  <a:cubicBezTo>
                    <a:pt x="1409" y="8062"/>
                    <a:pt x="1363" y="8077"/>
                    <a:pt x="1352" y="8090"/>
                  </a:cubicBezTo>
                  <a:cubicBezTo>
                    <a:pt x="1341" y="8104"/>
                    <a:pt x="1300" y="8113"/>
                    <a:pt x="1266" y="8113"/>
                  </a:cubicBezTo>
                  <a:cubicBezTo>
                    <a:pt x="1232" y="8113"/>
                    <a:pt x="1182" y="8124"/>
                    <a:pt x="1152" y="8136"/>
                  </a:cubicBezTo>
                  <a:cubicBezTo>
                    <a:pt x="1121" y="8148"/>
                    <a:pt x="1059" y="8167"/>
                    <a:pt x="1016" y="8181"/>
                  </a:cubicBezTo>
                  <a:cubicBezTo>
                    <a:pt x="548" y="8329"/>
                    <a:pt x="451" y="8396"/>
                    <a:pt x="143" y="8777"/>
                  </a:cubicBezTo>
                  <a:lnTo>
                    <a:pt x="0" y="8953"/>
                  </a:lnTo>
                  <a:lnTo>
                    <a:pt x="0" y="15272"/>
                  </a:lnTo>
                  <a:lnTo>
                    <a:pt x="0" y="21592"/>
                  </a:lnTo>
                  <a:lnTo>
                    <a:pt x="6072" y="21592"/>
                  </a:lnTo>
                  <a:lnTo>
                    <a:pt x="12137" y="21592"/>
                  </a:lnTo>
                  <a:lnTo>
                    <a:pt x="12123" y="21422"/>
                  </a:lnTo>
                  <a:cubicBezTo>
                    <a:pt x="12113" y="21328"/>
                    <a:pt x="12091" y="20960"/>
                    <a:pt x="12073" y="20599"/>
                  </a:cubicBezTo>
                  <a:cubicBezTo>
                    <a:pt x="12032" y="19762"/>
                    <a:pt x="11967" y="19193"/>
                    <a:pt x="11880" y="18897"/>
                  </a:cubicBezTo>
                  <a:cubicBezTo>
                    <a:pt x="11725" y="18369"/>
                    <a:pt x="11661" y="18102"/>
                    <a:pt x="11658" y="17956"/>
                  </a:cubicBezTo>
                  <a:lnTo>
                    <a:pt x="11658" y="17837"/>
                  </a:lnTo>
                  <a:lnTo>
                    <a:pt x="11844" y="17848"/>
                  </a:lnTo>
                  <a:cubicBezTo>
                    <a:pt x="12185" y="17874"/>
                    <a:pt x="12339" y="17896"/>
                    <a:pt x="12366" y="17916"/>
                  </a:cubicBezTo>
                  <a:cubicBezTo>
                    <a:pt x="12393" y="17936"/>
                    <a:pt x="12419" y="18274"/>
                    <a:pt x="12481" y="19340"/>
                  </a:cubicBezTo>
                  <a:cubicBezTo>
                    <a:pt x="12498" y="19645"/>
                    <a:pt x="12529" y="20011"/>
                    <a:pt x="12545" y="20157"/>
                  </a:cubicBezTo>
                  <a:cubicBezTo>
                    <a:pt x="12593" y="20571"/>
                    <a:pt x="12702" y="21397"/>
                    <a:pt x="12724" y="21501"/>
                  </a:cubicBezTo>
                  <a:lnTo>
                    <a:pt x="12745" y="21592"/>
                  </a:lnTo>
                  <a:lnTo>
                    <a:pt x="21600" y="21592"/>
                  </a:lnTo>
                  <a:lnTo>
                    <a:pt x="21600" y="15391"/>
                  </a:lnTo>
                  <a:lnTo>
                    <a:pt x="21600" y="9185"/>
                  </a:lnTo>
                  <a:lnTo>
                    <a:pt x="21478" y="9151"/>
                  </a:lnTo>
                  <a:cubicBezTo>
                    <a:pt x="21409" y="9134"/>
                    <a:pt x="21319" y="9123"/>
                    <a:pt x="21285" y="9123"/>
                  </a:cubicBezTo>
                  <a:cubicBezTo>
                    <a:pt x="21251" y="9123"/>
                    <a:pt x="21217" y="9108"/>
                    <a:pt x="21207" y="9094"/>
                  </a:cubicBezTo>
                  <a:cubicBezTo>
                    <a:pt x="21196" y="9081"/>
                    <a:pt x="21131" y="9072"/>
                    <a:pt x="21064" y="9072"/>
                  </a:cubicBezTo>
                  <a:cubicBezTo>
                    <a:pt x="20996" y="9072"/>
                    <a:pt x="20931" y="9057"/>
                    <a:pt x="20921" y="9043"/>
                  </a:cubicBezTo>
                  <a:cubicBezTo>
                    <a:pt x="20910" y="9030"/>
                    <a:pt x="20851" y="9021"/>
                    <a:pt x="20792" y="9021"/>
                  </a:cubicBezTo>
                  <a:cubicBezTo>
                    <a:pt x="20733" y="9021"/>
                    <a:pt x="20674" y="9012"/>
                    <a:pt x="20663" y="8998"/>
                  </a:cubicBezTo>
                  <a:cubicBezTo>
                    <a:pt x="20652" y="8984"/>
                    <a:pt x="20588" y="8970"/>
                    <a:pt x="20520" y="8970"/>
                  </a:cubicBezTo>
                  <a:cubicBezTo>
                    <a:pt x="20452" y="8970"/>
                    <a:pt x="20388" y="8961"/>
                    <a:pt x="20377" y="8947"/>
                  </a:cubicBezTo>
                  <a:cubicBezTo>
                    <a:pt x="20366" y="8933"/>
                    <a:pt x="20296" y="8919"/>
                    <a:pt x="20220" y="8919"/>
                  </a:cubicBezTo>
                  <a:cubicBezTo>
                    <a:pt x="20143" y="8919"/>
                    <a:pt x="20073" y="8910"/>
                    <a:pt x="20062" y="8896"/>
                  </a:cubicBezTo>
                  <a:cubicBezTo>
                    <a:pt x="20051" y="8882"/>
                    <a:pt x="19969" y="8868"/>
                    <a:pt x="19883" y="8868"/>
                  </a:cubicBezTo>
                  <a:cubicBezTo>
                    <a:pt x="19798" y="8868"/>
                    <a:pt x="19723" y="8859"/>
                    <a:pt x="19712" y="8845"/>
                  </a:cubicBezTo>
                  <a:cubicBezTo>
                    <a:pt x="19701" y="8831"/>
                    <a:pt x="19625" y="8817"/>
                    <a:pt x="19540" y="8817"/>
                  </a:cubicBezTo>
                  <a:cubicBezTo>
                    <a:pt x="19455" y="8817"/>
                    <a:pt x="19372" y="8808"/>
                    <a:pt x="19361" y="8794"/>
                  </a:cubicBezTo>
                  <a:cubicBezTo>
                    <a:pt x="19351" y="8780"/>
                    <a:pt x="19269" y="8771"/>
                    <a:pt x="19183" y="8771"/>
                  </a:cubicBezTo>
                  <a:cubicBezTo>
                    <a:pt x="19096" y="8771"/>
                    <a:pt x="19005" y="8761"/>
                    <a:pt x="18975" y="8748"/>
                  </a:cubicBezTo>
                  <a:cubicBezTo>
                    <a:pt x="18945" y="8736"/>
                    <a:pt x="18877" y="8711"/>
                    <a:pt x="18825" y="8692"/>
                  </a:cubicBezTo>
                  <a:cubicBezTo>
                    <a:pt x="18772" y="8673"/>
                    <a:pt x="18705" y="8641"/>
                    <a:pt x="18682" y="8624"/>
                  </a:cubicBezTo>
                  <a:cubicBezTo>
                    <a:pt x="18658" y="8606"/>
                    <a:pt x="18594" y="8572"/>
                    <a:pt x="18539" y="8550"/>
                  </a:cubicBezTo>
                  <a:cubicBezTo>
                    <a:pt x="18484" y="8528"/>
                    <a:pt x="18390" y="8472"/>
                    <a:pt x="18324" y="8425"/>
                  </a:cubicBezTo>
                  <a:cubicBezTo>
                    <a:pt x="18259" y="8378"/>
                    <a:pt x="18144" y="8319"/>
                    <a:pt x="18074" y="8295"/>
                  </a:cubicBezTo>
                  <a:cubicBezTo>
                    <a:pt x="17984" y="8264"/>
                    <a:pt x="17941" y="8231"/>
                    <a:pt x="17931" y="8187"/>
                  </a:cubicBezTo>
                  <a:cubicBezTo>
                    <a:pt x="17923" y="8152"/>
                    <a:pt x="17905" y="8076"/>
                    <a:pt x="17888" y="8017"/>
                  </a:cubicBezTo>
                  <a:cubicBezTo>
                    <a:pt x="17871" y="7958"/>
                    <a:pt x="17852" y="7843"/>
                    <a:pt x="17852" y="7761"/>
                  </a:cubicBezTo>
                  <a:cubicBezTo>
                    <a:pt x="17852" y="7626"/>
                    <a:pt x="17861" y="7610"/>
                    <a:pt x="17945" y="7563"/>
                  </a:cubicBezTo>
                  <a:cubicBezTo>
                    <a:pt x="17996" y="7534"/>
                    <a:pt x="18050" y="7506"/>
                    <a:pt x="18067" y="7506"/>
                  </a:cubicBezTo>
                  <a:cubicBezTo>
                    <a:pt x="18084" y="7506"/>
                    <a:pt x="18149" y="7465"/>
                    <a:pt x="18210" y="7415"/>
                  </a:cubicBezTo>
                  <a:cubicBezTo>
                    <a:pt x="18327" y="7319"/>
                    <a:pt x="18435" y="7092"/>
                    <a:pt x="18474" y="6842"/>
                  </a:cubicBezTo>
                  <a:cubicBezTo>
                    <a:pt x="18506" y="6643"/>
                    <a:pt x="18586" y="6494"/>
                    <a:pt x="18703" y="6411"/>
                  </a:cubicBezTo>
                  <a:cubicBezTo>
                    <a:pt x="18793" y="6348"/>
                    <a:pt x="18812" y="6311"/>
                    <a:pt x="18832" y="6196"/>
                  </a:cubicBezTo>
                  <a:cubicBezTo>
                    <a:pt x="18849" y="6095"/>
                    <a:pt x="18889" y="6017"/>
                    <a:pt x="18968" y="5929"/>
                  </a:cubicBezTo>
                  <a:cubicBezTo>
                    <a:pt x="19029" y="5861"/>
                    <a:pt x="19120" y="5744"/>
                    <a:pt x="19168" y="5668"/>
                  </a:cubicBezTo>
                  <a:cubicBezTo>
                    <a:pt x="19216" y="5592"/>
                    <a:pt x="19289" y="5481"/>
                    <a:pt x="19333" y="5418"/>
                  </a:cubicBezTo>
                  <a:cubicBezTo>
                    <a:pt x="19408" y="5311"/>
                    <a:pt x="19411" y="5286"/>
                    <a:pt x="19404" y="4965"/>
                  </a:cubicBezTo>
                  <a:cubicBezTo>
                    <a:pt x="19399" y="4692"/>
                    <a:pt x="19412" y="4603"/>
                    <a:pt x="19454" y="4528"/>
                  </a:cubicBezTo>
                  <a:cubicBezTo>
                    <a:pt x="19523" y="4406"/>
                    <a:pt x="19518" y="4328"/>
                    <a:pt x="19433" y="4153"/>
                  </a:cubicBezTo>
                  <a:cubicBezTo>
                    <a:pt x="19340" y="3962"/>
                    <a:pt x="19182" y="3793"/>
                    <a:pt x="19061" y="3751"/>
                  </a:cubicBezTo>
                  <a:cubicBezTo>
                    <a:pt x="19006" y="3731"/>
                    <a:pt x="18853" y="3623"/>
                    <a:pt x="18718" y="3507"/>
                  </a:cubicBezTo>
                  <a:cubicBezTo>
                    <a:pt x="18474" y="3298"/>
                    <a:pt x="18280" y="3178"/>
                    <a:pt x="18188" y="3178"/>
                  </a:cubicBezTo>
                  <a:cubicBezTo>
                    <a:pt x="18138" y="3178"/>
                    <a:pt x="17960" y="3105"/>
                    <a:pt x="17802" y="3019"/>
                  </a:cubicBezTo>
                  <a:cubicBezTo>
                    <a:pt x="17750" y="2990"/>
                    <a:pt x="17612" y="2886"/>
                    <a:pt x="17495" y="2792"/>
                  </a:cubicBezTo>
                  <a:cubicBezTo>
                    <a:pt x="17377" y="2697"/>
                    <a:pt x="17231" y="2595"/>
                    <a:pt x="17166" y="2565"/>
                  </a:cubicBezTo>
                  <a:cubicBezTo>
                    <a:pt x="17014" y="2496"/>
                    <a:pt x="16810" y="2421"/>
                    <a:pt x="16708" y="2389"/>
                  </a:cubicBezTo>
                  <a:cubicBezTo>
                    <a:pt x="16664" y="2376"/>
                    <a:pt x="16602" y="2350"/>
                    <a:pt x="16572" y="2338"/>
                  </a:cubicBezTo>
                  <a:cubicBezTo>
                    <a:pt x="16542" y="2326"/>
                    <a:pt x="16492" y="2321"/>
                    <a:pt x="16457" y="2321"/>
                  </a:cubicBezTo>
                  <a:cubicBezTo>
                    <a:pt x="16423" y="2321"/>
                    <a:pt x="16390" y="2306"/>
                    <a:pt x="16379" y="2293"/>
                  </a:cubicBezTo>
                  <a:cubicBezTo>
                    <a:pt x="16368" y="2279"/>
                    <a:pt x="16309" y="2270"/>
                    <a:pt x="16250" y="2270"/>
                  </a:cubicBezTo>
                  <a:cubicBezTo>
                    <a:pt x="16191" y="2270"/>
                    <a:pt x="16132" y="2255"/>
                    <a:pt x="16121" y="2242"/>
                  </a:cubicBezTo>
                  <a:cubicBezTo>
                    <a:pt x="16111" y="2228"/>
                    <a:pt x="16059" y="2219"/>
                    <a:pt x="16007" y="2219"/>
                  </a:cubicBezTo>
                  <a:cubicBezTo>
                    <a:pt x="15955" y="2219"/>
                    <a:pt x="15887" y="2208"/>
                    <a:pt x="15857" y="2196"/>
                  </a:cubicBezTo>
                  <a:cubicBezTo>
                    <a:pt x="15826" y="2184"/>
                    <a:pt x="15759" y="2157"/>
                    <a:pt x="15706" y="2139"/>
                  </a:cubicBezTo>
                  <a:cubicBezTo>
                    <a:pt x="15654" y="2122"/>
                    <a:pt x="15587" y="2101"/>
                    <a:pt x="15556" y="2088"/>
                  </a:cubicBezTo>
                  <a:cubicBezTo>
                    <a:pt x="15479" y="2057"/>
                    <a:pt x="14587" y="2063"/>
                    <a:pt x="14562" y="2094"/>
                  </a:cubicBezTo>
                  <a:cubicBezTo>
                    <a:pt x="14551" y="2108"/>
                    <a:pt x="14476" y="2117"/>
                    <a:pt x="14390" y="2117"/>
                  </a:cubicBezTo>
                  <a:cubicBezTo>
                    <a:pt x="14257" y="2117"/>
                    <a:pt x="14227" y="2108"/>
                    <a:pt x="14176" y="2049"/>
                  </a:cubicBezTo>
                  <a:cubicBezTo>
                    <a:pt x="14110" y="1972"/>
                    <a:pt x="13977" y="1702"/>
                    <a:pt x="13897" y="1487"/>
                  </a:cubicBezTo>
                  <a:cubicBezTo>
                    <a:pt x="13749" y="1090"/>
                    <a:pt x="13588" y="908"/>
                    <a:pt x="13389" y="908"/>
                  </a:cubicBezTo>
                  <a:cubicBezTo>
                    <a:pt x="13331" y="908"/>
                    <a:pt x="13271" y="917"/>
                    <a:pt x="13260" y="931"/>
                  </a:cubicBezTo>
                  <a:cubicBezTo>
                    <a:pt x="13226" y="976"/>
                    <a:pt x="12981" y="961"/>
                    <a:pt x="12896" y="908"/>
                  </a:cubicBezTo>
                  <a:cubicBezTo>
                    <a:pt x="12852" y="881"/>
                    <a:pt x="12782" y="858"/>
                    <a:pt x="12738" y="857"/>
                  </a:cubicBezTo>
                  <a:cubicBezTo>
                    <a:pt x="12661" y="857"/>
                    <a:pt x="12480" y="781"/>
                    <a:pt x="12409" y="721"/>
                  </a:cubicBezTo>
                  <a:cubicBezTo>
                    <a:pt x="12390" y="705"/>
                    <a:pt x="12333" y="656"/>
                    <a:pt x="12288" y="608"/>
                  </a:cubicBezTo>
                  <a:cubicBezTo>
                    <a:pt x="12242" y="559"/>
                    <a:pt x="12166" y="480"/>
                    <a:pt x="12116" y="438"/>
                  </a:cubicBezTo>
                  <a:cubicBezTo>
                    <a:pt x="11976" y="321"/>
                    <a:pt x="11501" y="52"/>
                    <a:pt x="11437" y="52"/>
                  </a:cubicBezTo>
                  <a:cubicBezTo>
                    <a:pt x="11405" y="52"/>
                    <a:pt x="11369" y="37"/>
                    <a:pt x="11358" y="23"/>
                  </a:cubicBezTo>
                  <a:cubicBezTo>
                    <a:pt x="11333" y="-8"/>
                    <a:pt x="10855" y="-8"/>
                    <a:pt x="10814" y="23"/>
                  </a:cubicBezTo>
                  <a:close/>
                  <a:moveTo>
                    <a:pt x="12366" y="6218"/>
                  </a:moveTo>
                  <a:cubicBezTo>
                    <a:pt x="12387" y="6234"/>
                    <a:pt x="12452" y="6247"/>
                    <a:pt x="12509" y="6247"/>
                  </a:cubicBezTo>
                  <a:cubicBezTo>
                    <a:pt x="12618" y="6247"/>
                    <a:pt x="12708" y="6279"/>
                    <a:pt x="12817" y="6354"/>
                  </a:cubicBezTo>
                  <a:cubicBezTo>
                    <a:pt x="12852" y="6379"/>
                    <a:pt x="12884" y="6400"/>
                    <a:pt x="12896" y="6400"/>
                  </a:cubicBezTo>
                  <a:cubicBezTo>
                    <a:pt x="12946" y="6400"/>
                    <a:pt x="13004" y="6559"/>
                    <a:pt x="13032" y="6791"/>
                  </a:cubicBezTo>
                  <a:cubicBezTo>
                    <a:pt x="13048" y="6930"/>
                    <a:pt x="13083" y="7109"/>
                    <a:pt x="13117" y="7188"/>
                  </a:cubicBezTo>
                  <a:cubicBezTo>
                    <a:pt x="13152" y="7268"/>
                    <a:pt x="13182" y="7355"/>
                    <a:pt x="13182" y="7381"/>
                  </a:cubicBezTo>
                  <a:cubicBezTo>
                    <a:pt x="13182" y="7473"/>
                    <a:pt x="13336" y="7903"/>
                    <a:pt x="13418" y="8039"/>
                  </a:cubicBezTo>
                  <a:cubicBezTo>
                    <a:pt x="13534" y="8234"/>
                    <a:pt x="13693" y="8457"/>
                    <a:pt x="13804" y="8590"/>
                  </a:cubicBezTo>
                  <a:cubicBezTo>
                    <a:pt x="13856" y="8652"/>
                    <a:pt x="13912" y="8734"/>
                    <a:pt x="13933" y="8771"/>
                  </a:cubicBezTo>
                  <a:cubicBezTo>
                    <a:pt x="13953" y="8808"/>
                    <a:pt x="14042" y="8925"/>
                    <a:pt x="14126" y="9026"/>
                  </a:cubicBezTo>
                  <a:cubicBezTo>
                    <a:pt x="14210" y="9128"/>
                    <a:pt x="14315" y="9259"/>
                    <a:pt x="14355" y="9321"/>
                  </a:cubicBezTo>
                  <a:cubicBezTo>
                    <a:pt x="14442" y="9459"/>
                    <a:pt x="14482" y="9711"/>
                    <a:pt x="14426" y="9764"/>
                  </a:cubicBezTo>
                  <a:cubicBezTo>
                    <a:pt x="14405" y="9784"/>
                    <a:pt x="14193" y="9876"/>
                    <a:pt x="13954" y="9968"/>
                  </a:cubicBezTo>
                  <a:cubicBezTo>
                    <a:pt x="13715" y="10060"/>
                    <a:pt x="13491" y="10143"/>
                    <a:pt x="13461" y="10155"/>
                  </a:cubicBezTo>
                  <a:cubicBezTo>
                    <a:pt x="13430" y="10168"/>
                    <a:pt x="13380" y="10178"/>
                    <a:pt x="13346" y="10178"/>
                  </a:cubicBezTo>
                  <a:cubicBezTo>
                    <a:pt x="13312" y="10178"/>
                    <a:pt x="13271" y="10193"/>
                    <a:pt x="13260" y="10206"/>
                  </a:cubicBezTo>
                  <a:cubicBezTo>
                    <a:pt x="13250" y="10220"/>
                    <a:pt x="13205" y="10229"/>
                    <a:pt x="13160" y="10229"/>
                  </a:cubicBezTo>
                  <a:cubicBezTo>
                    <a:pt x="13081" y="10229"/>
                    <a:pt x="13084" y="10225"/>
                    <a:pt x="13110" y="10121"/>
                  </a:cubicBezTo>
                  <a:cubicBezTo>
                    <a:pt x="13176" y="9860"/>
                    <a:pt x="13115" y="9404"/>
                    <a:pt x="12981" y="9112"/>
                  </a:cubicBezTo>
                  <a:cubicBezTo>
                    <a:pt x="12898" y="8928"/>
                    <a:pt x="12687" y="8662"/>
                    <a:pt x="12531" y="8556"/>
                  </a:cubicBezTo>
                  <a:cubicBezTo>
                    <a:pt x="12333" y="8421"/>
                    <a:pt x="12058" y="8267"/>
                    <a:pt x="11952" y="8227"/>
                  </a:cubicBezTo>
                  <a:cubicBezTo>
                    <a:pt x="11895" y="8205"/>
                    <a:pt x="11847" y="8177"/>
                    <a:pt x="11837" y="8164"/>
                  </a:cubicBezTo>
                  <a:cubicBezTo>
                    <a:pt x="11827" y="8152"/>
                    <a:pt x="11778" y="8127"/>
                    <a:pt x="11730" y="8107"/>
                  </a:cubicBezTo>
                  <a:cubicBezTo>
                    <a:pt x="11682" y="8088"/>
                    <a:pt x="11585" y="8043"/>
                    <a:pt x="11515" y="8011"/>
                  </a:cubicBezTo>
                  <a:cubicBezTo>
                    <a:pt x="11445" y="7979"/>
                    <a:pt x="11346" y="7938"/>
                    <a:pt x="11294" y="7915"/>
                  </a:cubicBezTo>
                  <a:cubicBezTo>
                    <a:pt x="11239" y="7890"/>
                    <a:pt x="11169" y="7822"/>
                    <a:pt x="11129" y="7756"/>
                  </a:cubicBezTo>
                  <a:cubicBezTo>
                    <a:pt x="11091" y="7692"/>
                    <a:pt x="11040" y="7634"/>
                    <a:pt x="11022" y="7625"/>
                  </a:cubicBezTo>
                  <a:cubicBezTo>
                    <a:pt x="10958" y="7594"/>
                    <a:pt x="10991" y="7532"/>
                    <a:pt x="11122" y="7427"/>
                  </a:cubicBezTo>
                  <a:cubicBezTo>
                    <a:pt x="11194" y="7369"/>
                    <a:pt x="11351" y="7232"/>
                    <a:pt x="11472" y="7120"/>
                  </a:cubicBezTo>
                  <a:cubicBezTo>
                    <a:pt x="11594" y="7009"/>
                    <a:pt x="11726" y="6888"/>
                    <a:pt x="11766" y="6854"/>
                  </a:cubicBezTo>
                  <a:cubicBezTo>
                    <a:pt x="11870" y="6762"/>
                    <a:pt x="12147" y="6426"/>
                    <a:pt x="12195" y="6332"/>
                  </a:cubicBezTo>
                  <a:cubicBezTo>
                    <a:pt x="12249" y="6224"/>
                    <a:pt x="12317" y="6179"/>
                    <a:pt x="12366" y="6218"/>
                  </a:cubicBezTo>
                  <a:close/>
                </a:path>
              </a:pathLst>
            </a:custGeom>
            <a:ln w="3175" cap="flat">
              <a:noFill/>
              <a:miter lim="400000"/>
            </a:ln>
            <a:effectLst/>
          </p:spPr>
        </p:pic>
        <p:pic>
          <p:nvPicPr>
            <p:cNvPr id="212" name="Post-Malone-and-WATT-ama-2019-billboard-1548.jpg.jpeg" descr="Post-Malone-and-WATT-ama-2019-billboard-1548.jpg.jpeg"/>
            <p:cNvPicPr>
              <a:picLocks noChangeAspect="1"/>
            </p:cNvPicPr>
            <p:nvPr/>
          </p:nvPicPr>
          <p:blipFill>
            <a:blip r:embed="rId5">
              <a:extLst/>
            </a:blip>
            <a:srcRect l="19601" t="2694" r="13992" b="0"/>
            <a:stretch>
              <a:fillRect/>
            </a:stretch>
          </p:blipFill>
          <p:spPr>
            <a:xfrm>
              <a:off x="3926658" y="0"/>
              <a:ext cx="1745458" cy="1691879"/>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7057" y="0"/>
                  </a:moveTo>
                  <a:lnTo>
                    <a:pt x="6856" y="5"/>
                  </a:lnTo>
                  <a:cubicBezTo>
                    <a:pt x="6746" y="8"/>
                    <a:pt x="6607" y="28"/>
                    <a:pt x="6541" y="51"/>
                  </a:cubicBezTo>
                  <a:cubicBezTo>
                    <a:pt x="6476" y="73"/>
                    <a:pt x="6324" y="99"/>
                    <a:pt x="6207" y="111"/>
                  </a:cubicBezTo>
                  <a:cubicBezTo>
                    <a:pt x="5845" y="149"/>
                    <a:pt x="5659" y="195"/>
                    <a:pt x="5480" y="284"/>
                  </a:cubicBezTo>
                  <a:cubicBezTo>
                    <a:pt x="5386" y="331"/>
                    <a:pt x="5304" y="379"/>
                    <a:pt x="5299" y="390"/>
                  </a:cubicBezTo>
                  <a:cubicBezTo>
                    <a:pt x="5294" y="402"/>
                    <a:pt x="5278" y="410"/>
                    <a:pt x="5259" y="410"/>
                  </a:cubicBezTo>
                  <a:cubicBezTo>
                    <a:pt x="5241" y="410"/>
                    <a:pt x="5171" y="463"/>
                    <a:pt x="5102" y="527"/>
                  </a:cubicBezTo>
                  <a:cubicBezTo>
                    <a:pt x="5033" y="591"/>
                    <a:pt x="4938" y="679"/>
                    <a:pt x="4891" y="719"/>
                  </a:cubicBezTo>
                  <a:cubicBezTo>
                    <a:pt x="4736" y="854"/>
                    <a:pt x="4582" y="1012"/>
                    <a:pt x="4582" y="1039"/>
                  </a:cubicBezTo>
                  <a:cubicBezTo>
                    <a:pt x="4582" y="1053"/>
                    <a:pt x="4567" y="1069"/>
                    <a:pt x="4552" y="1069"/>
                  </a:cubicBezTo>
                  <a:cubicBezTo>
                    <a:pt x="4538" y="1069"/>
                    <a:pt x="4528" y="1087"/>
                    <a:pt x="4528" y="1110"/>
                  </a:cubicBezTo>
                  <a:cubicBezTo>
                    <a:pt x="4528" y="1132"/>
                    <a:pt x="4518" y="1150"/>
                    <a:pt x="4503" y="1150"/>
                  </a:cubicBezTo>
                  <a:cubicBezTo>
                    <a:pt x="4489" y="1150"/>
                    <a:pt x="4474" y="1175"/>
                    <a:pt x="4474" y="1206"/>
                  </a:cubicBezTo>
                  <a:cubicBezTo>
                    <a:pt x="4474" y="1236"/>
                    <a:pt x="4456" y="1268"/>
                    <a:pt x="4434" y="1277"/>
                  </a:cubicBezTo>
                  <a:cubicBezTo>
                    <a:pt x="4413" y="1285"/>
                    <a:pt x="4395" y="1322"/>
                    <a:pt x="4395" y="1358"/>
                  </a:cubicBezTo>
                  <a:cubicBezTo>
                    <a:pt x="4395" y="1394"/>
                    <a:pt x="4385" y="1424"/>
                    <a:pt x="4370" y="1424"/>
                  </a:cubicBezTo>
                  <a:cubicBezTo>
                    <a:pt x="4356" y="1424"/>
                    <a:pt x="4341" y="1452"/>
                    <a:pt x="4341" y="1490"/>
                  </a:cubicBezTo>
                  <a:cubicBezTo>
                    <a:pt x="4341" y="1527"/>
                    <a:pt x="4331" y="1561"/>
                    <a:pt x="4316" y="1561"/>
                  </a:cubicBezTo>
                  <a:cubicBezTo>
                    <a:pt x="4302" y="1561"/>
                    <a:pt x="4287" y="1575"/>
                    <a:pt x="4287" y="1596"/>
                  </a:cubicBezTo>
                  <a:cubicBezTo>
                    <a:pt x="4287" y="1641"/>
                    <a:pt x="4164" y="1906"/>
                    <a:pt x="4115" y="1966"/>
                  </a:cubicBezTo>
                  <a:cubicBezTo>
                    <a:pt x="3967" y="2147"/>
                    <a:pt x="3916" y="2398"/>
                    <a:pt x="3983" y="2594"/>
                  </a:cubicBezTo>
                  <a:cubicBezTo>
                    <a:pt x="4007" y="2665"/>
                    <a:pt x="4026" y="2807"/>
                    <a:pt x="4027" y="2929"/>
                  </a:cubicBezTo>
                  <a:cubicBezTo>
                    <a:pt x="4027" y="3051"/>
                    <a:pt x="4036" y="3141"/>
                    <a:pt x="4051" y="3141"/>
                  </a:cubicBezTo>
                  <a:cubicBezTo>
                    <a:pt x="4066" y="3141"/>
                    <a:pt x="4076" y="3204"/>
                    <a:pt x="4076" y="3278"/>
                  </a:cubicBezTo>
                  <a:cubicBezTo>
                    <a:pt x="4076" y="3352"/>
                    <a:pt x="4066" y="3421"/>
                    <a:pt x="4051" y="3430"/>
                  </a:cubicBezTo>
                  <a:cubicBezTo>
                    <a:pt x="4016" y="3452"/>
                    <a:pt x="4016" y="4036"/>
                    <a:pt x="4051" y="4059"/>
                  </a:cubicBezTo>
                  <a:cubicBezTo>
                    <a:pt x="4066" y="4068"/>
                    <a:pt x="4076" y="4125"/>
                    <a:pt x="4076" y="4185"/>
                  </a:cubicBezTo>
                  <a:cubicBezTo>
                    <a:pt x="4076" y="4246"/>
                    <a:pt x="4093" y="4309"/>
                    <a:pt x="4115" y="4332"/>
                  </a:cubicBezTo>
                  <a:cubicBezTo>
                    <a:pt x="4137" y="4355"/>
                    <a:pt x="4159" y="4400"/>
                    <a:pt x="4159" y="4428"/>
                  </a:cubicBezTo>
                  <a:cubicBezTo>
                    <a:pt x="4159" y="4457"/>
                    <a:pt x="4169" y="4485"/>
                    <a:pt x="4184" y="4494"/>
                  </a:cubicBezTo>
                  <a:cubicBezTo>
                    <a:pt x="4198" y="4504"/>
                    <a:pt x="4208" y="4537"/>
                    <a:pt x="4208" y="4570"/>
                  </a:cubicBezTo>
                  <a:cubicBezTo>
                    <a:pt x="4209" y="4603"/>
                    <a:pt x="4231" y="4653"/>
                    <a:pt x="4253" y="4682"/>
                  </a:cubicBezTo>
                  <a:cubicBezTo>
                    <a:pt x="4274" y="4711"/>
                    <a:pt x="4287" y="4761"/>
                    <a:pt x="4287" y="4788"/>
                  </a:cubicBezTo>
                  <a:cubicBezTo>
                    <a:pt x="4287" y="4815"/>
                    <a:pt x="4302" y="4834"/>
                    <a:pt x="4316" y="4834"/>
                  </a:cubicBezTo>
                  <a:cubicBezTo>
                    <a:pt x="4331" y="4834"/>
                    <a:pt x="4341" y="4871"/>
                    <a:pt x="4341" y="4915"/>
                  </a:cubicBezTo>
                  <a:cubicBezTo>
                    <a:pt x="4341" y="4959"/>
                    <a:pt x="4356" y="5002"/>
                    <a:pt x="4370" y="5011"/>
                  </a:cubicBezTo>
                  <a:cubicBezTo>
                    <a:pt x="4385" y="5020"/>
                    <a:pt x="4395" y="5052"/>
                    <a:pt x="4395" y="5082"/>
                  </a:cubicBezTo>
                  <a:cubicBezTo>
                    <a:pt x="4395" y="5133"/>
                    <a:pt x="4517" y="5330"/>
                    <a:pt x="4562" y="5351"/>
                  </a:cubicBezTo>
                  <a:cubicBezTo>
                    <a:pt x="4573" y="5356"/>
                    <a:pt x="4582" y="5384"/>
                    <a:pt x="4582" y="5411"/>
                  </a:cubicBezTo>
                  <a:cubicBezTo>
                    <a:pt x="4582" y="5439"/>
                    <a:pt x="4593" y="5469"/>
                    <a:pt x="4606" y="5477"/>
                  </a:cubicBezTo>
                  <a:cubicBezTo>
                    <a:pt x="4620" y="5486"/>
                    <a:pt x="4658" y="5556"/>
                    <a:pt x="4695" y="5634"/>
                  </a:cubicBezTo>
                  <a:cubicBezTo>
                    <a:pt x="4731" y="5713"/>
                    <a:pt x="4795" y="5829"/>
                    <a:pt x="4832" y="5893"/>
                  </a:cubicBezTo>
                  <a:cubicBezTo>
                    <a:pt x="4869" y="5957"/>
                    <a:pt x="4896" y="6028"/>
                    <a:pt x="4896" y="6050"/>
                  </a:cubicBezTo>
                  <a:cubicBezTo>
                    <a:pt x="4896" y="6072"/>
                    <a:pt x="4911" y="6090"/>
                    <a:pt x="4925" y="6090"/>
                  </a:cubicBezTo>
                  <a:cubicBezTo>
                    <a:pt x="4998" y="6090"/>
                    <a:pt x="5068" y="6475"/>
                    <a:pt x="5004" y="6516"/>
                  </a:cubicBezTo>
                  <a:cubicBezTo>
                    <a:pt x="4989" y="6525"/>
                    <a:pt x="4979" y="6618"/>
                    <a:pt x="4979" y="6724"/>
                  </a:cubicBezTo>
                  <a:cubicBezTo>
                    <a:pt x="4979" y="6890"/>
                    <a:pt x="4969" y="6925"/>
                    <a:pt x="4906" y="7013"/>
                  </a:cubicBezTo>
                  <a:cubicBezTo>
                    <a:pt x="4866" y="7068"/>
                    <a:pt x="4823" y="7119"/>
                    <a:pt x="4812" y="7124"/>
                  </a:cubicBezTo>
                  <a:cubicBezTo>
                    <a:pt x="4802" y="7129"/>
                    <a:pt x="4793" y="7149"/>
                    <a:pt x="4793" y="7165"/>
                  </a:cubicBezTo>
                  <a:cubicBezTo>
                    <a:pt x="4793" y="7265"/>
                    <a:pt x="4374" y="7518"/>
                    <a:pt x="4149" y="7555"/>
                  </a:cubicBezTo>
                  <a:cubicBezTo>
                    <a:pt x="4035" y="7574"/>
                    <a:pt x="3889" y="7647"/>
                    <a:pt x="3791" y="7737"/>
                  </a:cubicBezTo>
                  <a:cubicBezTo>
                    <a:pt x="3758" y="7767"/>
                    <a:pt x="3732" y="7785"/>
                    <a:pt x="3732" y="7773"/>
                  </a:cubicBezTo>
                  <a:cubicBezTo>
                    <a:pt x="3732" y="7760"/>
                    <a:pt x="3713" y="7765"/>
                    <a:pt x="3688" y="7788"/>
                  </a:cubicBezTo>
                  <a:cubicBezTo>
                    <a:pt x="3662" y="7811"/>
                    <a:pt x="3569" y="7853"/>
                    <a:pt x="3482" y="7879"/>
                  </a:cubicBezTo>
                  <a:cubicBezTo>
                    <a:pt x="3140" y="7982"/>
                    <a:pt x="2787" y="8157"/>
                    <a:pt x="2701" y="8264"/>
                  </a:cubicBezTo>
                  <a:cubicBezTo>
                    <a:pt x="2683" y="8286"/>
                    <a:pt x="2649" y="8305"/>
                    <a:pt x="2622" y="8305"/>
                  </a:cubicBezTo>
                  <a:cubicBezTo>
                    <a:pt x="2596" y="8305"/>
                    <a:pt x="2566" y="8312"/>
                    <a:pt x="2558" y="8325"/>
                  </a:cubicBezTo>
                  <a:cubicBezTo>
                    <a:pt x="2550" y="8338"/>
                    <a:pt x="2507" y="8361"/>
                    <a:pt x="2460" y="8370"/>
                  </a:cubicBezTo>
                  <a:cubicBezTo>
                    <a:pt x="2324" y="8399"/>
                    <a:pt x="1939" y="8585"/>
                    <a:pt x="1856" y="8664"/>
                  </a:cubicBezTo>
                  <a:cubicBezTo>
                    <a:pt x="1828" y="8691"/>
                    <a:pt x="1794" y="8715"/>
                    <a:pt x="1782" y="8715"/>
                  </a:cubicBezTo>
                  <a:cubicBezTo>
                    <a:pt x="1771" y="8715"/>
                    <a:pt x="1710" y="8760"/>
                    <a:pt x="1650" y="8816"/>
                  </a:cubicBezTo>
                  <a:cubicBezTo>
                    <a:pt x="1589" y="8872"/>
                    <a:pt x="1502" y="8948"/>
                    <a:pt x="1453" y="8984"/>
                  </a:cubicBezTo>
                  <a:cubicBezTo>
                    <a:pt x="1354" y="9057"/>
                    <a:pt x="1217" y="9236"/>
                    <a:pt x="1217" y="9298"/>
                  </a:cubicBezTo>
                  <a:cubicBezTo>
                    <a:pt x="1217" y="9320"/>
                    <a:pt x="1207" y="9338"/>
                    <a:pt x="1193" y="9338"/>
                  </a:cubicBezTo>
                  <a:cubicBezTo>
                    <a:pt x="1178" y="9338"/>
                    <a:pt x="1168" y="9383"/>
                    <a:pt x="1168" y="9434"/>
                  </a:cubicBezTo>
                  <a:cubicBezTo>
                    <a:pt x="1168" y="9486"/>
                    <a:pt x="1153" y="9537"/>
                    <a:pt x="1139" y="9546"/>
                  </a:cubicBezTo>
                  <a:cubicBezTo>
                    <a:pt x="1124" y="9555"/>
                    <a:pt x="1114" y="9605"/>
                    <a:pt x="1114" y="9657"/>
                  </a:cubicBezTo>
                  <a:cubicBezTo>
                    <a:pt x="1114" y="9717"/>
                    <a:pt x="1100" y="9759"/>
                    <a:pt x="1075" y="9769"/>
                  </a:cubicBezTo>
                  <a:cubicBezTo>
                    <a:pt x="1048" y="9780"/>
                    <a:pt x="1036" y="9821"/>
                    <a:pt x="1036" y="9901"/>
                  </a:cubicBezTo>
                  <a:cubicBezTo>
                    <a:pt x="1036" y="9966"/>
                    <a:pt x="1021" y="10028"/>
                    <a:pt x="1006" y="10037"/>
                  </a:cubicBezTo>
                  <a:cubicBezTo>
                    <a:pt x="991" y="10047"/>
                    <a:pt x="982" y="10203"/>
                    <a:pt x="982" y="10417"/>
                  </a:cubicBezTo>
                  <a:cubicBezTo>
                    <a:pt x="982" y="10618"/>
                    <a:pt x="970" y="10789"/>
                    <a:pt x="957" y="10797"/>
                  </a:cubicBezTo>
                  <a:cubicBezTo>
                    <a:pt x="909" y="10828"/>
                    <a:pt x="905" y="10982"/>
                    <a:pt x="947" y="11091"/>
                  </a:cubicBezTo>
                  <a:cubicBezTo>
                    <a:pt x="988" y="11195"/>
                    <a:pt x="984" y="11210"/>
                    <a:pt x="938" y="11355"/>
                  </a:cubicBezTo>
                  <a:cubicBezTo>
                    <a:pt x="910" y="11440"/>
                    <a:pt x="882" y="11520"/>
                    <a:pt x="874" y="11527"/>
                  </a:cubicBezTo>
                  <a:cubicBezTo>
                    <a:pt x="865" y="11535"/>
                    <a:pt x="850" y="11575"/>
                    <a:pt x="839" y="11618"/>
                  </a:cubicBezTo>
                  <a:cubicBezTo>
                    <a:pt x="829" y="11662"/>
                    <a:pt x="779" y="11785"/>
                    <a:pt x="731" y="11892"/>
                  </a:cubicBezTo>
                  <a:cubicBezTo>
                    <a:pt x="582" y="12225"/>
                    <a:pt x="577" y="12249"/>
                    <a:pt x="599" y="12419"/>
                  </a:cubicBezTo>
                  <a:cubicBezTo>
                    <a:pt x="641" y="12746"/>
                    <a:pt x="608" y="13405"/>
                    <a:pt x="550" y="13442"/>
                  </a:cubicBezTo>
                  <a:cubicBezTo>
                    <a:pt x="518" y="13463"/>
                    <a:pt x="480" y="13756"/>
                    <a:pt x="461" y="14106"/>
                  </a:cubicBezTo>
                  <a:cubicBezTo>
                    <a:pt x="454" y="14241"/>
                    <a:pt x="435" y="14360"/>
                    <a:pt x="422" y="14375"/>
                  </a:cubicBezTo>
                  <a:cubicBezTo>
                    <a:pt x="408" y="14389"/>
                    <a:pt x="397" y="14446"/>
                    <a:pt x="397" y="14496"/>
                  </a:cubicBezTo>
                  <a:cubicBezTo>
                    <a:pt x="397" y="14547"/>
                    <a:pt x="380" y="14605"/>
                    <a:pt x="358" y="14628"/>
                  </a:cubicBezTo>
                  <a:cubicBezTo>
                    <a:pt x="328" y="14659"/>
                    <a:pt x="319" y="14734"/>
                    <a:pt x="319" y="14927"/>
                  </a:cubicBezTo>
                  <a:cubicBezTo>
                    <a:pt x="319" y="15069"/>
                    <a:pt x="307" y="15205"/>
                    <a:pt x="294" y="15231"/>
                  </a:cubicBezTo>
                  <a:cubicBezTo>
                    <a:pt x="127" y="15569"/>
                    <a:pt x="127" y="15582"/>
                    <a:pt x="132" y="15925"/>
                  </a:cubicBezTo>
                  <a:cubicBezTo>
                    <a:pt x="135" y="16106"/>
                    <a:pt x="146" y="16280"/>
                    <a:pt x="162" y="16310"/>
                  </a:cubicBezTo>
                  <a:cubicBezTo>
                    <a:pt x="182" y="16350"/>
                    <a:pt x="183" y="16384"/>
                    <a:pt x="162" y="16432"/>
                  </a:cubicBezTo>
                  <a:cubicBezTo>
                    <a:pt x="146" y="16468"/>
                    <a:pt x="132" y="16636"/>
                    <a:pt x="132" y="16807"/>
                  </a:cubicBezTo>
                  <a:cubicBezTo>
                    <a:pt x="132" y="16985"/>
                    <a:pt x="123" y="17126"/>
                    <a:pt x="108" y="17136"/>
                  </a:cubicBezTo>
                  <a:cubicBezTo>
                    <a:pt x="92" y="17146"/>
                    <a:pt x="83" y="17336"/>
                    <a:pt x="83" y="17612"/>
                  </a:cubicBezTo>
                  <a:cubicBezTo>
                    <a:pt x="83" y="17987"/>
                    <a:pt x="76" y="18076"/>
                    <a:pt x="44" y="18104"/>
                  </a:cubicBezTo>
                  <a:cubicBezTo>
                    <a:pt x="16" y="18127"/>
                    <a:pt x="0" y="18245"/>
                    <a:pt x="0" y="18362"/>
                  </a:cubicBezTo>
                  <a:cubicBezTo>
                    <a:pt x="-1" y="18480"/>
                    <a:pt x="12" y="18597"/>
                    <a:pt x="39" y="18621"/>
                  </a:cubicBezTo>
                  <a:cubicBezTo>
                    <a:pt x="60" y="18639"/>
                    <a:pt x="81" y="18721"/>
                    <a:pt x="88" y="18808"/>
                  </a:cubicBezTo>
                  <a:cubicBezTo>
                    <a:pt x="106" y="19036"/>
                    <a:pt x="148" y="19162"/>
                    <a:pt x="240" y="19279"/>
                  </a:cubicBezTo>
                  <a:cubicBezTo>
                    <a:pt x="285" y="19337"/>
                    <a:pt x="319" y="19391"/>
                    <a:pt x="319" y="19401"/>
                  </a:cubicBezTo>
                  <a:cubicBezTo>
                    <a:pt x="319" y="19418"/>
                    <a:pt x="617" y="19727"/>
                    <a:pt x="697" y="19791"/>
                  </a:cubicBezTo>
                  <a:cubicBezTo>
                    <a:pt x="795" y="19870"/>
                    <a:pt x="980" y="19938"/>
                    <a:pt x="1139" y="19953"/>
                  </a:cubicBezTo>
                  <a:cubicBezTo>
                    <a:pt x="1234" y="19962"/>
                    <a:pt x="1331" y="19981"/>
                    <a:pt x="1355" y="19994"/>
                  </a:cubicBezTo>
                  <a:cubicBezTo>
                    <a:pt x="1380" y="20007"/>
                    <a:pt x="1454" y="20005"/>
                    <a:pt x="1517" y="19994"/>
                  </a:cubicBezTo>
                  <a:cubicBezTo>
                    <a:pt x="1656" y="19969"/>
                    <a:pt x="2758" y="19977"/>
                    <a:pt x="3079" y="20004"/>
                  </a:cubicBezTo>
                  <a:cubicBezTo>
                    <a:pt x="3300" y="20023"/>
                    <a:pt x="3310" y="20027"/>
                    <a:pt x="3310" y="20090"/>
                  </a:cubicBezTo>
                  <a:cubicBezTo>
                    <a:pt x="3310" y="20126"/>
                    <a:pt x="3300" y="20151"/>
                    <a:pt x="3285" y="20151"/>
                  </a:cubicBezTo>
                  <a:cubicBezTo>
                    <a:pt x="3269" y="20151"/>
                    <a:pt x="3256" y="20317"/>
                    <a:pt x="3256" y="20592"/>
                  </a:cubicBezTo>
                  <a:cubicBezTo>
                    <a:pt x="3256" y="20945"/>
                    <a:pt x="3248" y="21040"/>
                    <a:pt x="3216" y="21073"/>
                  </a:cubicBezTo>
                  <a:cubicBezTo>
                    <a:pt x="3190" y="21100"/>
                    <a:pt x="3177" y="21166"/>
                    <a:pt x="3177" y="21271"/>
                  </a:cubicBezTo>
                  <a:cubicBezTo>
                    <a:pt x="3177" y="21358"/>
                    <a:pt x="3171" y="21467"/>
                    <a:pt x="3162" y="21514"/>
                  </a:cubicBezTo>
                  <a:lnTo>
                    <a:pt x="3143" y="21600"/>
                  </a:lnTo>
                  <a:lnTo>
                    <a:pt x="21599" y="21600"/>
                  </a:lnTo>
                  <a:lnTo>
                    <a:pt x="21599" y="21478"/>
                  </a:lnTo>
                  <a:cubicBezTo>
                    <a:pt x="21599" y="21405"/>
                    <a:pt x="21584" y="21347"/>
                    <a:pt x="21560" y="21326"/>
                  </a:cubicBezTo>
                  <a:cubicBezTo>
                    <a:pt x="21534" y="21304"/>
                    <a:pt x="21520" y="21245"/>
                    <a:pt x="21520" y="21149"/>
                  </a:cubicBezTo>
                  <a:cubicBezTo>
                    <a:pt x="21520" y="21069"/>
                    <a:pt x="21506" y="20996"/>
                    <a:pt x="21491" y="20987"/>
                  </a:cubicBezTo>
                  <a:cubicBezTo>
                    <a:pt x="21476" y="20978"/>
                    <a:pt x="21466" y="20909"/>
                    <a:pt x="21466" y="20835"/>
                  </a:cubicBezTo>
                  <a:cubicBezTo>
                    <a:pt x="21466" y="20761"/>
                    <a:pt x="21451" y="20698"/>
                    <a:pt x="21437" y="20698"/>
                  </a:cubicBezTo>
                  <a:cubicBezTo>
                    <a:pt x="21422" y="20698"/>
                    <a:pt x="21412" y="20637"/>
                    <a:pt x="21412" y="20561"/>
                  </a:cubicBezTo>
                  <a:cubicBezTo>
                    <a:pt x="21412" y="20486"/>
                    <a:pt x="21395" y="20382"/>
                    <a:pt x="21373" y="20328"/>
                  </a:cubicBezTo>
                  <a:cubicBezTo>
                    <a:pt x="21351" y="20274"/>
                    <a:pt x="21334" y="20168"/>
                    <a:pt x="21334" y="20095"/>
                  </a:cubicBezTo>
                  <a:cubicBezTo>
                    <a:pt x="21334" y="20023"/>
                    <a:pt x="21324" y="19957"/>
                    <a:pt x="21309" y="19948"/>
                  </a:cubicBezTo>
                  <a:cubicBezTo>
                    <a:pt x="21295" y="19939"/>
                    <a:pt x="21280" y="19863"/>
                    <a:pt x="21280" y="19781"/>
                  </a:cubicBezTo>
                  <a:cubicBezTo>
                    <a:pt x="21280" y="19699"/>
                    <a:pt x="21273" y="19634"/>
                    <a:pt x="21260" y="19634"/>
                  </a:cubicBezTo>
                  <a:cubicBezTo>
                    <a:pt x="21248" y="19634"/>
                    <a:pt x="21229" y="19567"/>
                    <a:pt x="21221" y="19482"/>
                  </a:cubicBezTo>
                  <a:cubicBezTo>
                    <a:pt x="21212" y="19397"/>
                    <a:pt x="21192" y="19316"/>
                    <a:pt x="21177" y="19300"/>
                  </a:cubicBezTo>
                  <a:cubicBezTo>
                    <a:pt x="21161" y="19284"/>
                    <a:pt x="21147" y="19227"/>
                    <a:pt x="21147" y="19178"/>
                  </a:cubicBezTo>
                  <a:cubicBezTo>
                    <a:pt x="21147" y="19129"/>
                    <a:pt x="21137" y="19086"/>
                    <a:pt x="21123" y="19077"/>
                  </a:cubicBezTo>
                  <a:cubicBezTo>
                    <a:pt x="21108" y="19067"/>
                    <a:pt x="21093" y="19005"/>
                    <a:pt x="21093" y="18940"/>
                  </a:cubicBezTo>
                  <a:cubicBezTo>
                    <a:pt x="21093" y="18874"/>
                    <a:pt x="21080" y="18814"/>
                    <a:pt x="21064" y="18808"/>
                  </a:cubicBezTo>
                  <a:cubicBezTo>
                    <a:pt x="21047" y="18803"/>
                    <a:pt x="21023" y="18741"/>
                    <a:pt x="21010" y="18666"/>
                  </a:cubicBezTo>
                  <a:cubicBezTo>
                    <a:pt x="20965" y="18417"/>
                    <a:pt x="20957" y="18377"/>
                    <a:pt x="20936" y="18377"/>
                  </a:cubicBezTo>
                  <a:cubicBezTo>
                    <a:pt x="20925" y="18377"/>
                    <a:pt x="20906" y="18343"/>
                    <a:pt x="20897" y="18301"/>
                  </a:cubicBezTo>
                  <a:cubicBezTo>
                    <a:pt x="20871" y="18192"/>
                    <a:pt x="20822" y="18079"/>
                    <a:pt x="20798" y="18079"/>
                  </a:cubicBezTo>
                  <a:cubicBezTo>
                    <a:pt x="20787" y="18079"/>
                    <a:pt x="20779" y="18038"/>
                    <a:pt x="20779" y="17987"/>
                  </a:cubicBezTo>
                  <a:cubicBezTo>
                    <a:pt x="20779" y="17930"/>
                    <a:pt x="20764" y="17886"/>
                    <a:pt x="20740" y="17876"/>
                  </a:cubicBezTo>
                  <a:cubicBezTo>
                    <a:pt x="20718" y="17867"/>
                    <a:pt x="20700" y="17832"/>
                    <a:pt x="20700" y="17795"/>
                  </a:cubicBezTo>
                  <a:cubicBezTo>
                    <a:pt x="20700" y="17758"/>
                    <a:pt x="20685" y="17718"/>
                    <a:pt x="20671" y="17709"/>
                  </a:cubicBezTo>
                  <a:cubicBezTo>
                    <a:pt x="20656" y="17699"/>
                    <a:pt x="20646" y="17656"/>
                    <a:pt x="20646" y="17612"/>
                  </a:cubicBezTo>
                  <a:cubicBezTo>
                    <a:pt x="20646" y="17569"/>
                    <a:pt x="20631" y="17525"/>
                    <a:pt x="20617" y="17516"/>
                  </a:cubicBezTo>
                  <a:cubicBezTo>
                    <a:pt x="20602" y="17507"/>
                    <a:pt x="20592" y="17467"/>
                    <a:pt x="20592" y="17425"/>
                  </a:cubicBezTo>
                  <a:cubicBezTo>
                    <a:pt x="20592" y="17382"/>
                    <a:pt x="20578" y="17342"/>
                    <a:pt x="20558" y="17334"/>
                  </a:cubicBezTo>
                  <a:cubicBezTo>
                    <a:pt x="20524" y="17320"/>
                    <a:pt x="20506" y="17268"/>
                    <a:pt x="20469" y="17050"/>
                  </a:cubicBezTo>
                  <a:cubicBezTo>
                    <a:pt x="20461" y="17002"/>
                    <a:pt x="20436" y="16946"/>
                    <a:pt x="20415" y="16928"/>
                  </a:cubicBezTo>
                  <a:cubicBezTo>
                    <a:pt x="20395" y="16911"/>
                    <a:pt x="20381" y="16857"/>
                    <a:pt x="20381" y="16807"/>
                  </a:cubicBezTo>
                  <a:cubicBezTo>
                    <a:pt x="20381" y="16756"/>
                    <a:pt x="20371" y="16710"/>
                    <a:pt x="20356" y="16710"/>
                  </a:cubicBezTo>
                  <a:cubicBezTo>
                    <a:pt x="20342" y="16710"/>
                    <a:pt x="20327" y="16681"/>
                    <a:pt x="20327" y="16645"/>
                  </a:cubicBezTo>
                  <a:cubicBezTo>
                    <a:pt x="20327" y="16608"/>
                    <a:pt x="20317" y="16573"/>
                    <a:pt x="20302" y="16564"/>
                  </a:cubicBezTo>
                  <a:cubicBezTo>
                    <a:pt x="20288" y="16554"/>
                    <a:pt x="20273" y="16507"/>
                    <a:pt x="20273" y="16457"/>
                  </a:cubicBezTo>
                  <a:cubicBezTo>
                    <a:pt x="20273" y="16407"/>
                    <a:pt x="20256" y="16349"/>
                    <a:pt x="20234" y="16330"/>
                  </a:cubicBezTo>
                  <a:cubicBezTo>
                    <a:pt x="20211" y="16311"/>
                    <a:pt x="20194" y="16253"/>
                    <a:pt x="20194" y="16194"/>
                  </a:cubicBezTo>
                  <a:cubicBezTo>
                    <a:pt x="20194" y="16136"/>
                    <a:pt x="20184" y="16081"/>
                    <a:pt x="20170" y="16072"/>
                  </a:cubicBezTo>
                  <a:cubicBezTo>
                    <a:pt x="20155" y="16063"/>
                    <a:pt x="20141" y="16011"/>
                    <a:pt x="20140" y="15956"/>
                  </a:cubicBezTo>
                  <a:cubicBezTo>
                    <a:pt x="20140" y="15900"/>
                    <a:pt x="20122" y="15828"/>
                    <a:pt x="20101" y="15798"/>
                  </a:cubicBezTo>
                  <a:cubicBezTo>
                    <a:pt x="20080" y="15769"/>
                    <a:pt x="20062" y="15698"/>
                    <a:pt x="20062" y="15636"/>
                  </a:cubicBezTo>
                  <a:cubicBezTo>
                    <a:pt x="20062" y="15575"/>
                    <a:pt x="20050" y="15509"/>
                    <a:pt x="20037" y="15494"/>
                  </a:cubicBezTo>
                  <a:cubicBezTo>
                    <a:pt x="20024" y="15480"/>
                    <a:pt x="20011" y="15415"/>
                    <a:pt x="20003" y="15348"/>
                  </a:cubicBezTo>
                  <a:cubicBezTo>
                    <a:pt x="19975" y="15110"/>
                    <a:pt x="19951" y="15019"/>
                    <a:pt x="19914" y="14988"/>
                  </a:cubicBezTo>
                  <a:cubicBezTo>
                    <a:pt x="19893" y="14970"/>
                    <a:pt x="19880" y="14908"/>
                    <a:pt x="19880" y="14841"/>
                  </a:cubicBezTo>
                  <a:cubicBezTo>
                    <a:pt x="19880" y="14776"/>
                    <a:pt x="19865" y="14713"/>
                    <a:pt x="19851" y="14704"/>
                  </a:cubicBezTo>
                  <a:cubicBezTo>
                    <a:pt x="19836" y="14695"/>
                    <a:pt x="19826" y="14656"/>
                    <a:pt x="19826" y="14613"/>
                  </a:cubicBezTo>
                  <a:cubicBezTo>
                    <a:pt x="19826" y="14570"/>
                    <a:pt x="19811" y="14526"/>
                    <a:pt x="19797" y="14517"/>
                  </a:cubicBezTo>
                  <a:cubicBezTo>
                    <a:pt x="19782" y="14507"/>
                    <a:pt x="19772" y="14463"/>
                    <a:pt x="19772" y="14420"/>
                  </a:cubicBezTo>
                  <a:cubicBezTo>
                    <a:pt x="19772" y="14377"/>
                    <a:pt x="19757" y="14324"/>
                    <a:pt x="19738" y="14304"/>
                  </a:cubicBezTo>
                  <a:cubicBezTo>
                    <a:pt x="19718" y="14284"/>
                    <a:pt x="19692" y="14240"/>
                    <a:pt x="19684" y="14202"/>
                  </a:cubicBezTo>
                  <a:cubicBezTo>
                    <a:pt x="19635" y="13992"/>
                    <a:pt x="19616" y="13920"/>
                    <a:pt x="19590" y="13893"/>
                  </a:cubicBezTo>
                  <a:cubicBezTo>
                    <a:pt x="19575" y="13877"/>
                    <a:pt x="19561" y="13821"/>
                    <a:pt x="19561" y="13772"/>
                  </a:cubicBezTo>
                  <a:cubicBezTo>
                    <a:pt x="19561" y="13722"/>
                    <a:pt x="19549" y="13681"/>
                    <a:pt x="19536" y="13681"/>
                  </a:cubicBezTo>
                  <a:cubicBezTo>
                    <a:pt x="19524" y="13681"/>
                    <a:pt x="19493" y="13616"/>
                    <a:pt x="19468" y="13534"/>
                  </a:cubicBezTo>
                  <a:cubicBezTo>
                    <a:pt x="19442" y="13451"/>
                    <a:pt x="19412" y="13375"/>
                    <a:pt x="19399" y="13366"/>
                  </a:cubicBezTo>
                  <a:cubicBezTo>
                    <a:pt x="19386" y="13358"/>
                    <a:pt x="19374" y="13325"/>
                    <a:pt x="19374" y="13295"/>
                  </a:cubicBezTo>
                  <a:cubicBezTo>
                    <a:pt x="19374" y="13266"/>
                    <a:pt x="19349" y="13199"/>
                    <a:pt x="19315" y="13143"/>
                  </a:cubicBezTo>
                  <a:cubicBezTo>
                    <a:pt x="19281" y="13087"/>
                    <a:pt x="19255" y="13026"/>
                    <a:pt x="19261" y="13007"/>
                  </a:cubicBezTo>
                  <a:cubicBezTo>
                    <a:pt x="19268" y="12987"/>
                    <a:pt x="19259" y="12946"/>
                    <a:pt x="19237" y="12920"/>
                  </a:cubicBezTo>
                  <a:cubicBezTo>
                    <a:pt x="19215" y="12895"/>
                    <a:pt x="19179" y="12827"/>
                    <a:pt x="19163" y="12763"/>
                  </a:cubicBezTo>
                  <a:cubicBezTo>
                    <a:pt x="19147" y="12700"/>
                    <a:pt x="19116" y="12628"/>
                    <a:pt x="19094" y="12606"/>
                  </a:cubicBezTo>
                  <a:cubicBezTo>
                    <a:pt x="19073" y="12584"/>
                    <a:pt x="19055" y="12556"/>
                    <a:pt x="19055" y="12546"/>
                  </a:cubicBezTo>
                  <a:cubicBezTo>
                    <a:pt x="19055" y="12524"/>
                    <a:pt x="18973" y="12333"/>
                    <a:pt x="18829" y="12029"/>
                  </a:cubicBezTo>
                  <a:cubicBezTo>
                    <a:pt x="18780" y="11924"/>
                    <a:pt x="18741" y="11825"/>
                    <a:pt x="18741" y="11806"/>
                  </a:cubicBezTo>
                  <a:cubicBezTo>
                    <a:pt x="18741" y="11787"/>
                    <a:pt x="18729" y="11770"/>
                    <a:pt x="18716" y="11770"/>
                  </a:cubicBezTo>
                  <a:cubicBezTo>
                    <a:pt x="18703" y="11770"/>
                    <a:pt x="18658" y="11700"/>
                    <a:pt x="18618" y="11613"/>
                  </a:cubicBezTo>
                  <a:cubicBezTo>
                    <a:pt x="18577" y="11527"/>
                    <a:pt x="18523" y="11428"/>
                    <a:pt x="18495" y="11390"/>
                  </a:cubicBezTo>
                  <a:cubicBezTo>
                    <a:pt x="18435" y="11310"/>
                    <a:pt x="18128" y="11036"/>
                    <a:pt x="18097" y="11036"/>
                  </a:cubicBezTo>
                  <a:cubicBezTo>
                    <a:pt x="18086" y="11035"/>
                    <a:pt x="18009" y="10984"/>
                    <a:pt x="17930" y="10924"/>
                  </a:cubicBezTo>
                  <a:cubicBezTo>
                    <a:pt x="17852" y="10864"/>
                    <a:pt x="17785" y="10813"/>
                    <a:pt x="17778" y="10813"/>
                  </a:cubicBezTo>
                  <a:cubicBezTo>
                    <a:pt x="17771" y="10813"/>
                    <a:pt x="17678" y="10772"/>
                    <a:pt x="17572" y="10721"/>
                  </a:cubicBezTo>
                  <a:cubicBezTo>
                    <a:pt x="17172" y="10531"/>
                    <a:pt x="16978" y="10455"/>
                    <a:pt x="16757" y="10402"/>
                  </a:cubicBezTo>
                  <a:cubicBezTo>
                    <a:pt x="16631" y="10372"/>
                    <a:pt x="16496" y="10340"/>
                    <a:pt x="16452" y="10326"/>
                  </a:cubicBezTo>
                  <a:cubicBezTo>
                    <a:pt x="16408" y="10312"/>
                    <a:pt x="16291" y="10291"/>
                    <a:pt x="16197" y="10281"/>
                  </a:cubicBezTo>
                  <a:cubicBezTo>
                    <a:pt x="16102" y="10270"/>
                    <a:pt x="16015" y="10252"/>
                    <a:pt x="16000" y="10240"/>
                  </a:cubicBezTo>
                  <a:cubicBezTo>
                    <a:pt x="15986" y="10229"/>
                    <a:pt x="15873" y="10210"/>
                    <a:pt x="15750" y="10200"/>
                  </a:cubicBezTo>
                  <a:cubicBezTo>
                    <a:pt x="15626" y="10189"/>
                    <a:pt x="15515" y="10176"/>
                    <a:pt x="15504" y="10169"/>
                  </a:cubicBezTo>
                  <a:cubicBezTo>
                    <a:pt x="15493" y="10162"/>
                    <a:pt x="15406" y="10147"/>
                    <a:pt x="15308" y="10139"/>
                  </a:cubicBezTo>
                  <a:cubicBezTo>
                    <a:pt x="15209" y="10130"/>
                    <a:pt x="15116" y="10114"/>
                    <a:pt x="15101" y="10103"/>
                  </a:cubicBezTo>
                  <a:cubicBezTo>
                    <a:pt x="15087" y="10092"/>
                    <a:pt x="14996" y="10077"/>
                    <a:pt x="14900" y="10068"/>
                  </a:cubicBezTo>
                  <a:cubicBezTo>
                    <a:pt x="14671" y="10047"/>
                    <a:pt x="14557" y="9982"/>
                    <a:pt x="14556" y="9870"/>
                  </a:cubicBezTo>
                  <a:cubicBezTo>
                    <a:pt x="14556" y="9824"/>
                    <a:pt x="14538" y="9763"/>
                    <a:pt x="14517" y="9733"/>
                  </a:cubicBezTo>
                  <a:cubicBezTo>
                    <a:pt x="14496" y="9704"/>
                    <a:pt x="14478" y="9623"/>
                    <a:pt x="14478" y="9551"/>
                  </a:cubicBezTo>
                  <a:cubicBezTo>
                    <a:pt x="14477" y="9479"/>
                    <a:pt x="14470" y="9400"/>
                    <a:pt x="14458" y="9374"/>
                  </a:cubicBezTo>
                  <a:cubicBezTo>
                    <a:pt x="14446" y="9348"/>
                    <a:pt x="14421" y="9301"/>
                    <a:pt x="14404" y="9267"/>
                  </a:cubicBezTo>
                  <a:cubicBezTo>
                    <a:pt x="14387" y="9234"/>
                    <a:pt x="14375" y="9190"/>
                    <a:pt x="14375" y="9171"/>
                  </a:cubicBezTo>
                  <a:cubicBezTo>
                    <a:pt x="14375" y="9152"/>
                    <a:pt x="14349" y="9115"/>
                    <a:pt x="14321" y="9090"/>
                  </a:cubicBezTo>
                  <a:cubicBezTo>
                    <a:pt x="14292" y="9065"/>
                    <a:pt x="14258" y="8993"/>
                    <a:pt x="14242" y="8933"/>
                  </a:cubicBezTo>
                  <a:cubicBezTo>
                    <a:pt x="14226" y="8873"/>
                    <a:pt x="14202" y="8815"/>
                    <a:pt x="14188" y="8806"/>
                  </a:cubicBezTo>
                  <a:cubicBezTo>
                    <a:pt x="14174" y="8797"/>
                    <a:pt x="14163" y="8751"/>
                    <a:pt x="14163" y="8700"/>
                  </a:cubicBezTo>
                  <a:cubicBezTo>
                    <a:pt x="14163" y="8648"/>
                    <a:pt x="14152" y="8604"/>
                    <a:pt x="14139" y="8604"/>
                  </a:cubicBezTo>
                  <a:cubicBezTo>
                    <a:pt x="14126" y="8604"/>
                    <a:pt x="14108" y="8577"/>
                    <a:pt x="14100" y="8543"/>
                  </a:cubicBezTo>
                  <a:cubicBezTo>
                    <a:pt x="14043" y="8304"/>
                    <a:pt x="14023" y="8236"/>
                    <a:pt x="14006" y="8224"/>
                  </a:cubicBezTo>
                  <a:cubicBezTo>
                    <a:pt x="13973" y="8198"/>
                    <a:pt x="13923" y="8057"/>
                    <a:pt x="13923" y="7990"/>
                  </a:cubicBezTo>
                  <a:cubicBezTo>
                    <a:pt x="13923" y="7955"/>
                    <a:pt x="13908" y="7909"/>
                    <a:pt x="13888" y="7889"/>
                  </a:cubicBezTo>
                  <a:cubicBezTo>
                    <a:pt x="13869" y="7869"/>
                    <a:pt x="13857" y="7834"/>
                    <a:pt x="13864" y="7813"/>
                  </a:cubicBezTo>
                  <a:cubicBezTo>
                    <a:pt x="13871" y="7792"/>
                    <a:pt x="13857" y="7738"/>
                    <a:pt x="13834" y="7691"/>
                  </a:cubicBezTo>
                  <a:cubicBezTo>
                    <a:pt x="13812" y="7645"/>
                    <a:pt x="13776" y="7540"/>
                    <a:pt x="13751" y="7458"/>
                  </a:cubicBezTo>
                  <a:cubicBezTo>
                    <a:pt x="13718" y="7351"/>
                    <a:pt x="13667" y="7275"/>
                    <a:pt x="13569" y="7175"/>
                  </a:cubicBezTo>
                  <a:cubicBezTo>
                    <a:pt x="13431" y="7033"/>
                    <a:pt x="13323" y="6937"/>
                    <a:pt x="13299" y="6937"/>
                  </a:cubicBezTo>
                  <a:cubicBezTo>
                    <a:pt x="13292" y="6937"/>
                    <a:pt x="13239" y="6905"/>
                    <a:pt x="13181" y="6866"/>
                  </a:cubicBezTo>
                  <a:cubicBezTo>
                    <a:pt x="13096" y="6808"/>
                    <a:pt x="13078" y="6777"/>
                    <a:pt x="13078" y="6709"/>
                  </a:cubicBezTo>
                  <a:cubicBezTo>
                    <a:pt x="13078" y="6598"/>
                    <a:pt x="13017" y="6428"/>
                    <a:pt x="12960" y="6369"/>
                  </a:cubicBezTo>
                  <a:cubicBezTo>
                    <a:pt x="12936" y="6344"/>
                    <a:pt x="12872" y="6314"/>
                    <a:pt x="12818" y="6298"/>
                  </a:cubicBezTo>
                  <a:cubicBezTo>
                    <a:pt x="12756" y="6280"/>
                    <a:pt x="12716" y="6250"/>
                    <a:pt x="12710" y="6217"/>
                  </a:cubicBezTo>
                  <a:cubicBezTo>
                    <a:pt x="12672" y="6013"/>
                    <a:pt x="12134" y="5860"/>
                    <a:pt x="11801" y="5959"/>
                  </a:cubicBezTo>
                  <a:cubicBezTo>
                    <a:pt x="11636" y="6008"/>
                    <a:pt x="11566" y="6005"/>
                    <a:pt x="11477" y="5948"/>
                  </a:cubicBezTo>
                  <a:cubicBezTo>
                    <a:pt x="11433" y="5921"/>
                    <a:pt x="11375" y="5892"/>
                    <a:pt x="11349" y="5883"/>
                  </a:cubicBezTo>
                  <a:cubicBezTo>
                    <a:pt x="11324" y="5874"/>
                    <a:pt x="11305" y="5859"/>
                    <a:pt x="11305" y="5847"/>
                  </a:cubicBezTo>
                  <a:cubicBezTo>
                    <a:pt x="11305" y="5835"/>
                    <a:pt x="11186" y="5766"/>
                    <a:pt x="11045" y="5695"/>
                  </a:cubicBezTo>
                  <a:cubicBezTo>
                    <a:pt x="10820" y="5582"/>
                    <a:pt x="10765" y="5564"/>
                    <a:pt x="10578" y="5553"/>
                  </a:cubicBezTo>
                  <a:cubicBezTo>
                    <a:pt x="10375" y="5541"/>
                    <a:pt x="10234" y="5558"/>
                    <a:pt x="9940" y="5629"/>
                  </a:cubicBezTo>
                  <a:cubicBezTo>
                    <a:pt x="9867" y="5647"/>
                    <a:pt x="9772" y="5662"/>
                    <a:pt x="9729" y="5665"/>
                  </a:cubicBezTo>
                  <a:cubicBezTo>
                    <a:pt x="9685" y="5668"/>
                    <a:pt x="9624" y="5684"/>
                    <a:pt x="9591" y="5695"/>
                  </a:cubicBezTo>
                  <a:cubicBezTo>
                    <a:pt x="9531" y="5715"/>
                    <a:pt x="9505" y="5672"/>
                    <a:pt x="9557" y="5639"/>
                  </a:cubicBezTo>
                  <a:cubicBezTo>
                    <a:pt x="9573" y="5629"/>
                    <a:pt x="9581" y="5429"/>
                    <a:pt x="9581" y="5123"/>
                  </a:cubicBezTo>
                  <a:cubicBezTo>
                    <a:pt x="9581" y="4805"/>
                    <a:pt x="9573" y="4616"/>
                    <a:pt x="9557" y="4616"/>
                  </a:cubicBezTo>
                  <a:cubicBezTo>
                    <a:pt x="9542" y="4616"/>
                    <a:pt x="9527" y="4569"/>
                    <a:pt x="9527" y="4510"/>
                  </a:cubicBezTo>
                  <a:cubicBezTo>
                    <a:pt x="9527" y="4450"/>
                    <a:pt x="9517" y="4392"/>
                    <a:pt x="9503" y="4383"/>
                  </a:cubicBezTo>
                  <a:cubicBezTo>
                    <a:pt x="9488" y="4374"/>
                    <a:pt x="9478" y="4305"/>
                    <a:pt x="9478" y="4231"/>
                  </a:cubicBezTo>
                  <a:cubicBezTo>
                    <a:pt x="9478" y="4135"/>
                    <a:pt x="9467" y="4090"/>
                    <a:pt x="9439" y="4079"/>
                  </a:cubicBezTo>
                  <a:cubicBezTo>
                    <a:pt x="9411" y="4068"/>
                    <a:pt x="9400" y="4024"/>
                    <a:pt x="9400" y="3932"/>
                  </a:cubicBezTo>
                  <a:cubicBezTo>
                    <a:pt x="9400" y="3859"/>
                    <a:pt x="9385" y="3794"/>
                    <a:pt x="9370" y="3785"/>
                  </a:cubicBezTo>
                  <a:cubicBezTo>
                    <a:pt x="9356" y="3776"/>
                    <a:pt x="9346" y="3728"/>
                    <a:pt x="9346" y="3684"/>
                  </a:cubicBezTo>
                  <a:cubicBezTo>
                    <a:pt x="9346" y="3639"/>
                    <a:pt x="9324" y="3577"/>
                    <a:pt x="9301" y="3542"/>
                  </a:cubicBezTo>
                  <a:cubicBezTo>
                    <a:pt x="9274" y="3499"/>
                    <a:pt x="9262" y="3408"/>
                    <a:pt x="9262" y="3283"/>
                  </a:cubicBezTo>
                  <a:cubicBezTo>
                    <a:pt x="9262" y="3112"/>
                    <a:pt x="9268" y="3083"/>
                    <a:pt x="9346" y="2969"/>
                  </a:cubicBezTo>
                  <a:cubicBezTo>
                    <a:pt x="9393" y="2900"/>
                    <a:pt x="9442" y="2843"/>
                    <a:pt x="9454" y="2843"/>
                  </a:cubicBezTo>
                  <a:cubicBezTo>
                    <a:pt x="9490" y="2843"/>
                    <a:pt x="9481" y="2523"/>
                    <a:pt x="9444" y="2508"/>
                  </a:cubicBezTo>
                  <a:cubicBezTo>
                    <a:pt x="9426" y="2501"/>
                    <a:pt x="9395" y="2445"/>
                    <a:pt x="9375" y="2386"/>
                  </a:cubicBezTo>
                  <a:cubicBezTo>
                    <a:pt x="9355" y="2328"/>
                    <a:pt x="9312" y="2244"/>
                    <a:pt x="9282" y="2199"/>
                  </a:cubicBezTo>
                  <a:cubicBezTo>
                    <a:pt x="9205" y="2088"/>
                    <a:pt x="9159" y="1994"/>
                    <a:pt x="9159" y="1951"/>
                  </a:cubicBezTo>
                  <a:cubicBezTo>
                    <a:pt x="9159" y="1888"/>
                    <a:pt x="8935" y="1579"/>
                    <a:pt x="8727" y="1358"/>
                  </a:cubicBezTo>
                  <a:cubicBezTo>
                    <a:pt x="8616" y="1241"/>
                    <a:pt x="8525" y="1127"/>
                    <a:pt x="8525" y="1105"/>
                  </a:cubicBezTo>
                  <a:cubicBezTo>
                    <a:pt x="8525" y="1082"/>
                    <a:pt x="8513" y="1045"/>
                    <a:pt x="8501" y="1018"/>
                  </a:cubicBezTo>
                  <a:cubicBezTo>
                    <a:pt x="8488" y="992"/>
                    <a:pt x="8458" y="928"/>
                    <a:pt x="8432" y="871"/>
                  </a:cubicBezTo>
                  <a:cubicBezTo>
                    <a:pt x="8352" y="699"/>
                    <a:pt x="8220" y="559"/>
                    <a:pt x="8083" y="507"/>
                  </a:cubicBezTo>
                  <a:cubicBezTo>
                    <a:pt x="8013" y="480"/>
                    <a:pt x="7945" y="449"/>
                    <a:pt x="7931" y="436"/>
                  </a:cubicBezTo>
                  <a:cubicBezTo>
                    <a:pt x="7917" y="423"/>
                    <a:pt x="7880" y="410"/>
                    <a:pt x="7853" y="410"/>
                  </a:cubicBezTo>
                  <a:cubicBezTo>
                    <a:pt x="7825" y="410"/>
                    <a:pt x="7721" y="394"/>
                    <a:pt x="7617" y="370"/>
                  </a:cubicBezTo>
                  <a:cubicBezTo>
                    <a:pt x="7513" y="346"/>
                    <a:pt x="7399" y="321"/>
                    <a:pt x="7366" y="314"/>
                  </a:cubicBezTo>
                  <a:cubicBezTo>
                    <a:pt x="7334" y="308"/>
                    <a:pt x="7307" y="288"/>
                    <a:pt x="7307" y="269"/>
                  </a:cubicBezTo>
                  <a:cubicBezTo>
                    <a:pt x="7307" y="249"/>
                    <a:pt x="7248" y="180"/>
                    <a:pt x="7180" y="117"/>
                  </a:cubicBezTo>
                  <a:lnTo>
                    <a:pt x="7057" y="0"/>
                  </a:lnTo>
                  <a:close/>
                </a:path>
              </a:pathLst>
            </a:custGeom>
            <a:ln w="3175" cap="flat">
              <a:noFill/>
              <a:miter lim="400000"/>
            </a:ln>
            <a:effectLst/>
          </p:spPr>
        </p:pic>
        <p:pic>
          <p:nvPicPr>
            <p:cNvPr id="213" name="Image" descr="Image"/>
            <p:cNvPicPr>
              <a:picLocks noChangeAspect="1"/>
            </p:cNvPicPr>
            <p:nvPr/>
          </p:nvPicPr>
          <p:blipFill>
            <a:blip r:embed="rId6">
              <a:extLst/>
            </a:blip>
            <a:srcRect l="5465" t="6993" r="6754" b="2"/>
            <a:stretch>
              <a:fillRect/>
            </a:stretch>
          </p:blipFill>
          <p:spPr>
            <a:xfrm>
              <a:off x="4923932" y="53"/>
              <a:ext cx="1187653" cy="1691826"/>
            </a:xfrm>
            <a:custGeom>
              <a:avLst/>
              <a:gdLst/>
              <a:ahLst/>
              <a:cxnLst>
                <a:cxn ang="0">
                  <a:pos x="wd2" y="hd2"/>
                </a:cxn>
                <a:cxn ang="5400000">
                  <a:pos x="wd2" y="hd2"/>
                </a:cxn>
                <a:cxn ang="10800000">
                  <a:pos x="wd2" y="hd2"/>
                </a:cxn>
                <a:cxn ang="16200000">
                  <a:pos x="wd2" y="hd2"/>
                </a:cxn>
              </a:cxnLst>
              <a:rect l="0" t="0" r="r" b="b"/>
              <a:pathLst>
                <a:path w="21572" h="21593" fill="norm" stroke="1" extrusionOk="0">
                  <a:moveTo>
                    <a:pt x="10984" y="19"/>
                  </a:moveTo>
                  <a:cubicBezTo>
                    <a:pt x="10974" y="30"/>
                    <a:pt x="10910" y="39"/>
                    <a:pt x="10833" y="39"/>
                  </a:cubicBezTo>
                  <a:cubicBezTo>
                    <a:pt x="10755" y="39"/>
                    <a:pt x="10688" y="49"/>
                    <a:pt x="10688" y="60"/>
                  </a:cubicBezTo>
                  <a:cubicBezTo>
                    <a:pt x="10688" y="71"/>
                    <a:pt x="10655" y="80"/>
                    <a:pt x="10616" y="80"/>
                  </a:cubicBezTo>
                  <a:cubicBezTo>
                    <a:pt x="10578" y="80"/>
                    <a:pt x="10540" y="71"/>
                    <a:pt x="10530" y="60"/>
                  </a:cubicBezTo>
                  <a:cubicBezTo>
                    <a:pt x="10501" y="26"/>
                    <a:pt x="9918" y="35"/>
                    <a:pt x="9852" y="70"/>
                  </a:cubicBezTo>
                  <a:cubicBezTo>
                    <a:pt x="9822" y="86"/>
                    <a:pt x="9779" y="100"/>
                    <a:pt x="9759" y="100"/>
                  </a:cubicBezTo>
                  <a:cubicBezTo>
                    <a:pt x="9709" y="100"/>
                    <a:pt x="9453" y="181"/>
                    <a:pt x="9441" y="201"/>
                  </a:cubicBezTo>
                  <a:cubicBezTo>
                    <a:pt x="9436" y="210"/>
                    <a:pt x="9412" y="217"/>
                    <a:pt x="9391" y="217"/>
                  </a:cubicBezTo>
                  <a:cubicBezTo>
                    <a:pt x="9370" y="217"/>
                    <a:pt x="9346" y="224"/>
                    <a:pt x="9340" y="232"/>
                  </a:cubicBezTo>
                  <a:cubicBezTo>
                    <a:pt x="9335" y="240"/>
                    <a:pt x="9242" y="293"/>
                    <a:pt x="9124" y="348"/>
                  </a:cubicBezTo>
                  <a:cubicBezTo>
                    <a:pt x="8755" y="522"/>
                    <a:pt x="8254" y="841"/>
                    <a:pt x="8079" y="1012"/>
                  </a:cubicBezTo>
                  <a:cubicBezTo>
                    <a:pt x="8034" y="1056"/>
                    <a:pt x="7957" y="1117"/>
                    <a:pt x="7913" y="1154"/>
                  </a:cubicBezTo>
                  <a:cubicBezTo>
                    <a:pt x="7869" y="1190"/>
                    <a:pt x="7795" y="1273"/>
                    <a:pt x="7747" y="1336"/>
                  </a:cubicBezTo>
                  <a:cubicBezTo>
                    <a:pt x="7700" y="1399"/>
                    <a:pt x="7630" y="1489"/>
                    <a:pt x="7589" y="1539"/>
                  </a:cubicBezTo>
                  <a:cubicBezTo>
                    <a:pt x="7421" y="1742"/>
                    <a:pt x="7254" y="2047"/>
                    <a:pt x="7178" y="2283"/>
                  </a:cubicBezTo>
                  <a:cubicBezTo>
                    <a:pt x="7165" y="2322"/>
                    <a:pt x="7138" y="2400"/>
                    <a:pt x="7113" y="2461"/>
                  </a:cubicBezTo>
                  <a:cubicBezTo>
                    <a:pt x="7063" y="2580"/>
                    <a:pt x="7031" y="2659"/>
                    <a:pt x="6969" y="2861"/>
                  </a:cubicBezTo>
                  <a:cubicBezTo>
                    <a:pt x="6947" y="2932"/>
                    <a:pt x="6894" y="3103"/>
                    <a:pt x="6846" y="3236"/>
                  </a:cubicBezTo>
                  <a:cubicBezTo>
                    <a:pt x="6745" y="3517"/>
                    <a:pt x="6704" y="3674"/>
                    <a:pt x="6608" y="4173"/>
                  </a:cubicBezTo>
                  <a:cubicBezTo>
                    <a:pt x="6596" y="4239"/>
                    <a:pt x="6570" y="4359"/>
                    <a:pt x="6551" y="4436"/>
                  </a:cubicBezTo>
                  <a:cubicBezTo>
                    <a:pt x="6505" y="4615"/>
                    <a:pt x="6503" y="4868"/>
                    <a:pt x="6551" y="5085"/>
                  </a:cubicBezTo>
                  <a:cubicBezTo>
                    <a:pt x="6571" y="5178"/>
                    <a:pt x="6603" y="5381"/>
                    <a:pt x="6616" y="5535"/>
                  </a:cubicBezTo>
                  <a:cubicBezTo>
                    <a:pt x="6628" y="5690"/>
                    <a:pt x="6648" y="5904"/>
                    <a:pt x="6659" y="6012"/>
                  </a:cubicBezTo>
                  <a:cubicBezTo>
                    <a:pt x="6669" y="6119"/>
                    <a:pt x="6663" y="6257"/>
                    <a:pt x="6652" y="6321"/>
                  </a:cubicBezTo>
                  <a:cubicBezTo>
                    <a:pt x="6634" y="6417"/>
                    <a:pt x="6622" y="6448"/>
                    <a:pt x="6536" y="6503"/>
                  </a:cubicBezTo>
                  <a:cubicBezTo>
                    <a:pt x="6481" y="6539"/>
                    <a:pt x="6388" y="6581"/>
                    <a:pt x="6334" y="6599"/>
                  </a:cubicBezTo>
                  <a:cubicBezTo>
                    <a:pt x="6281" y="6617"/>
                    <a:pt x="6178" y="6670"/>
                    <a:pt x="6111" y="6716"/>
                  </a:cubicBezTo>
                  <a:cubicBezTo>
                    <a:pt x="5905" y="6857"/>
                    <a:pt x="5802" y="6924"/>
                    <a:pt x="5671" y="6984"/>
                  </a:cubicBezTo>
                  <a:cubicBezTo>
                    <a:pt x="5602" y="7016"/>
                    <a:pt x="5540" y="7047"/>
                    <a:pt x="5534" y="7055"/>
                  </a:cubicBezTo>
                  <a:cubicBezTo>
                    <a:pt x="5529" y="7063"/>
                    <a:pt x="5499" y="7070"/>
                    <a:pt x="5469" y="7070"/>
                  </a:cubicBezTo>
                  <a:cubicBezTo>
                    <a:pt x="5440" y="7070"/>
                    <a:pt x="5407" y="7080"/>
                    <a:pt x="5397" y="7091"/>
                  </a:cubicBezTo>
                  <a:cubicBezTo>
                    <a:pt x="5388" y="7102"/>
                    <a:pt x="5342" y="7111"/>
                    <a:pt x="5289" y="7111"/>
                  </a:cubicBezTo>
                  <a:cubicBezTo>
                    <a:pt x="5236" y="7111"/>
                    <a:pt x="5184" y="7120"/>
                    <a:pt x="5174" y="7131"/>
                  </a:cubicBezTo>
                  <a:cubicBezTo>
                    <a:pt x="5164" y="7142"/>
                    <a:pt x="5123" y="7151"/>
                    <a:pt x="5087" y="7151"/>
                  </a:cubicBezTo>
                  <a:cubicBezTo>
                    <a:pt x="5052" y="7151"/>
                    <a:pt x="5002" y="7166"/>
                    <a:pt x="4972" y="7182"/>
                  </a:cubicBezTo>
                  <a:cubicBezTo>
                    <a:pt x="4942" y="7198"/>
                    <a:pt x="4884" y="7207"/>
                    <a:pt x="4849" y="7207"/>
                  </a:cubicBezTo>
                  <a:cubicBezTo>
                    <a:pt x="4815" y="7207"/>
                    <a:pt x="4780" y="7221"/>
                    <a:pt x="4770" y="7232"/>
                  </a:cubicBezTo>
                  <a:cubicBezTo>
                    <a:pt x="4761" y="7243"/>
                    <a:pt x="4716" y="7253"/>
                    <a:pt x="4669" y="7253"/>
                  </a:cubicBezTo>
                  <a:cubicBezTo>
                    <a:pt x="4623" y="7253"/>
                    <a:pt x="4567" y="7258"/>
                    <a:pt x="4540" y="7268"/>
                  </a:cubicBezTo>
                  <a:cubicBezTo>
                    <a:pt x="4512" y="7278"/>
                    <a:pt x="4430" y="7295"/>
                    <a:pt x="4359" y="7308"/>
                  </a:cubicBezTo>
                  <a:cubicBezTo>
                    <a:pt x="4210" y="7337"/>
                    <a:pt x="4186" y="7346"/>
                    <a:pt x="4129" y="7369"/>
                  </a:cubicBezTo>
                  <a:cubicBezTo>
                    <a:pt x="4022" y="7412"/>
                    <a:pt x="3955" y="7430"/>
                    <a:pt x="3927" y="7430"/>
                  </a:cubicBezTo>
                  <a:cubicBezTo>
                    <a:pt x="3882" y="7430"/>
                    <a:pt x="3535" y="7604"/>
                    <a:pt x="3401" y="7693"/>
                  </a:cubicBezTo>
                  <a:cubicBezTo>
                    <a:pt x="3233" y="7805"/>
                    <a:pt x="3113" y="7871"/>
                    <a:pt x="2874" y="7987"/>
                  </a:cubicBezTo>
                  <a:cubicBezTo>
                    <a:pt x="2498" y="8170"/>
                    <a:pt x="2353" y="8284"/>
                    <a:pt x="2182" y="8524"/>
                  </a:cubicBezTo>
                  <a:cubicBezTo>
                    <a:pt x="1926" y="8886"/>
                    <a:pt x="1831" y="9299"/>
                    <a:pt x="1829" y="10003"/>
                  </a:cubicBezTo>
                  <a:cubicBezTo>
                    <a:pt x="1828" y="10360"/>
                    <a:pt x="1838" y="10490"/>
                    <a:pt x="1908" y="10788"/>
                  </a:cubicBezTo>
                  <a:cubicBezTo>
                    <a:pt x="1924" y="10854"/>
                    <a:pt x="1957" y="11016"/>
                    <a:pt x="1980" y="11148"/>
                  </a:cubicBezTo>
                  <a:cubicBezTo>
                    <a:pt x="2044" y="11509"/>
                    <a:pt x="2068" y="11613"/>
                    <a:pt x="2117" y="11756"/>
                  </a:cubicBezTo>
                  <a:cubicBezTo>
                    <a:pt x="2142" y="11827"/>
                    <a:pt x="2178" y="11957"/>
                    <a:pt x="2204" y="12040"/>
                  </a:cubicBezTo>
                  <a:cubicBezTo>
                    <a:pt x="2283" y="12292"/>
                    <a:pt x="2464" y="12665"/>
                    <a:pt x="2615" y="12901"/>
                  </a:cubicBezTo>
                  <a:cubicBezTo>
                    <a:pt x="2692" y="13021"/>
                    <a:pt x="2874" y="13411"/>
                    <a:pt x="2874" y="13453"/>
                  </a:cubicBezTo>
                  <a:cubicBezTo>
                    <a:pt x="2874" y="13467"/>
                    <a:pt x="2914" y="13563"/>
                    <a:pt x="2961" y="13666"/>
                  </a:cubicBezTo>
                  <a:cubicBezTo>
                    <a:pt x="3060" y="13880"/>
                    <a:pt x="3158" y="13978"/>
                    <a:pt x="3415" y="14121"/>
                  </a:cubicBezTo>
                  <a:cubicBezTo>
                    <a:pt x="3675" y="14266"/>
                    <a:pt x="3805" y="14351"/>
                    <a:pt x="3833" y="14395"/>
                  </a:cubicBezTo>
                  <a:cubicBezTo>
                    <a:pt x="3847" y="14416"/>
                    <a:pt x="3866" y="14564"/>
                    <a:pt x="3876" y="14724"/>
                  </a:cubicBezTo>
                  <a:cubicBezTo>
                    <a:pt x="3887" y="14884"/>
                    <a:pt x="3915" y="15087"/>
                    <a:pt x="3934" y="15175"/>
                  </a:cubicBezTo>
                  <a:cubicBezTo>
                    <a:pt x="3971" y="15344"/>
                    <a:pt x="3953" y="15793"/>
                    <a:pt x="3905" y="15925"/>
                  </a:cubicBezTo>
                  <a:cubicBezTo>
                    <a:pt x="3891" y="15963"/>
                    <a:pt x="3866" y="16060"/>
                    <a:pt x="3847" y="16143"/>
                  </a:cubicBezTo>
                  <a:cubicBezTo>
                    <a:pt x="3809" y="16312"/>
                    <a:pt x="3712" y="16607"/>
                    <a:pt x="3696" y="16614"/>
                  </a:cubicBezTo>
                  <a:cubicBezTo>
                    <a:pt x="3640" y="16639"/>
                    <a:pt x="3401" y="16779"/>
                    <a:pt x="3393" y="16791"/>
                  </a:cubicBezTo>
                  <a:cubicBezTo>
                    <a:pt x="3388" y="16799"/>
                    <a:pt x="3369" y="16806"/>
                    <a:pt x="3350" y="16806"/>
                  </a:cubicBezTo>
                  <a:cubicBezTo>
                    <a:pt x="3331" y="16806"/>
                    <a:pt x="3272" y="16838"/>
                    <a:pt x="3220" y="16877"/>
                  </a:cubicBezTo>
                  <a:cubicBezTo>
                    <a:pt x="3169" y="16916"/>
                    <a:pt x="3113" y="16948"/>
                    <a:pt x="3091" y="16948"/>
                  </a:cubicBezTo>
                  <a:cubicBezTo>
                    <a:pt x="3068" y="16948"/>
                    <a:pt x="3047" y="16954"/>
                    <a:pt x="3047" y="16963"/>
                  </a:cubicBezTo>
                  <a:cubicBezTo>
                    <a:pt x="3047" y="16972"/>
                    <a:pt x="2978" y="17011"/>
                    <a:pt x="2896" y="17054"/>
                  </a:cubicBezTo>
                  <a:cubicBezTo>
                    <a:pt x="2403" y="17314"/>
                    <a:pt x="1756" y="17769"/>
                    <a:pt x="1418" y="18088"/>
                  </a:cubicBezTo>
                  <a:cubicBezTo>
                    <a:pt x="1139" y="18351"/>
                    <a:pt x="1111" y="18386"/>
                    <a:pt x="863" y="18741"/>
                  </a:cubicBezTo>
                  <a:cubicBezTo>
                    <a:pt x="763" y="18884"/>
                    <a:pt x="669" y="19013"/>
                    <a:pt x="654" y="19030"/>
                  </a:cubicBezTo>
                  <a:cubicBezTo>
                    <a:pt x="639" y="19046"/>
                    <a:pt x="613" y="19083"/>
                    <a:pt x="596" y="19111"/>
                  </a:cubicBezTo>
                  <a:cubicBezTo>
                    <a:pt x="580" y="19138"/>
                    <a:pt x="494" y="19258"/>
                    <a:pt x="409" y="19379"/>
                  </a:cubicBezTo>
                  <a:cubicBezTo>
                    <a:pt x="260" y="19591"/>
                    <a:pt x="250" y="19612"/>
                    <a:pt x="207" y="19871"/>
                  </a:cubicBezTo>
                  <a:cubicBezTo>
                    <a:pt x="122" y="20385"/>
                    <a:pt x="112" y="20484"/>
                    <a:pt x="85" y="20803"/>
                  </a:cubicBezTo>
                  <a:cubicBezTo>
                    <a:pt x="70" y="20979"/>
                    <a:pt x="43" y="21184"/>
                    <a:pt x="27" y="21259"/>
                  </a:cubicBezTo>
                  <a:cubicBezTo>
                    <a:pt x="-6" y="21414"/>
                    <a:pt x="-8" y="21558"/>
                    <a:pt x="20" y="21578"/>
                  </a:cubicBezTo>
                  <a:cubicBezTo>
                    <a:pt x="30" y="21585"/>
                    <a:pt x="4874" y="21593"/>
                    <a:pt x="10789" y="21593"/>
                  </a:cubicBezTo>
                  <a:lnTo>
                    <a:pt x="21545" y="21593"/>
                  </a:lnTo>
                  <a:lnTo>
                    <a:pt x="21566" y="21532"/>
                  </a:lnTo>
                  <a:cubicBezTo>
                    <a:pt x="21592" y="21450"/>
                    <a:pt x="21530" y="20823"/>
                    <a:pt x="21465" y="20494"/>
                  </a:cubicBezTo>
                  <a:cubicBezTo>
                    <a:pt x="21451" y="20422"/>
                    <a:pt x="21425" y="20274"/>
                    <a:pt x="21408" y="20170"/>
                  </a:cubicBezTo>
                  <a:cubicBezTo>
                    <a:pt x="21390" y="20065"/>
                    <a:pt x="21364" y="19964"/>
                    <a:pt x="21350" y="19942"/>
                  </a:cubicBezTo>
                  <a:cubicBezTo>
                    <a:pt x="21336" y="19920"/>
                    <a:pt x="21316" y="19864"/>
                    <a:pt x="21307" y="19820"/>
                  </a:cubicBezTo>
                  <a:cubicBezTo>
                    <a:pt x="21298" y="19776"/>
                    <a:pt x="21285" y="19703"/>
                    <a:pt x="21271" y="19653"/>
                  </a:cubicBezTo>
                  <a:cubicBezTo>
                    <a:pt x="21257" y="19603"/>
                    <a:pt x="21218" y="19450"/>
                    <a:pt x="21184" y="19314"/>
                  </a:cubicBezTo>
                  <a:cubicBezTo>
                    <a:pt x="21108" y="19006"/>
                    <a:pt x="20993" y="18766"/>
                    <a:pt x="20853" y="18625"/>
                  </a:cubicBezTo>
                  <a:cubicBezTo>
                    <a:pt x="20794" y="18565"/>
                    <a:pt x="20732" y="18514"/>
                    <a:pt x="20723" y="18508"/>
                  </a:cubicBezTo>
                  <a:cubicBezTo>
                    <a:pt x="20684" y="18485"/>
                    <a:pt x="20560" y="18352"/>
                    <a:pt x="20528" y="18300"/>
                  </a:cubicBezTo>
                  <a:cubicBezTo>
                    <a:pt x="20481" y="18223"/>
                    <a:pt x="20280" y="18034"/>
                    <a:pt x="20132" y="17926"/>
                  </a:cubicBezTo>
                  <a:cubicBezTo>
                    <a:pt x="20064" y="17876"/>
                    <a:pt x="19973" y="17810"/>
                    <a:pt x="19930" y="17779"/>
                  </a:cubicBezTo>
                  <a:cubicBezTo>
                    <a:pt x="19613" y="17546"/>
                    <a:pt x="19035" y="17211"/>
                    <a:pt x="18683" y="17054"/>
                  </a:cubicBezTo>
                  <a:cubicBezTo>
                    <a:pt x="18589" y="17012"/>
                    <a:pt x="18510" y="16975"/>
                    <a:pt x="18503" y="16968"/>
                  </a:cubicBezTo>
                  <a:cubicBezTo>
                    <a:pt x="18495" y="16962"/>
                    <a:pt x="18446" y="16944"/>
                    <a:pt x="18402" y="16928"/>
                  </a:cubicBezTo>
                  <a:cubicBezTo>
                    <a:pt x="18357" y="16912"/>
                    <a:pt x="18289" y="16877"/>
                    <a:pt x="18250" y="16852"/>
                  </a:cubicBezTo>
                  <a:cubicBezTo>
                    <a:pt x="18212" y="16827"/>
                    <a:pt x="18175" y="16806"/>
                    <a:pt x="18164" y="16806"/>
                  </a:cubicBezTo>
                  <a:cubicBezTo>
                    <a:pt x="18153" y="16806"/>
                    <a:pt x="18109" y="16787"/>
                    <a:pt x="18070" y="16766"/>
                  </a:cubicBezTo>
                  <a:cubicBezTo>
                    <a:pt x="18031" y="16744"/>
                    <a:pt x="17983" y="16725"/>
                    <a:pt x="17962" y="16725"/>
                  </a:cubicBezTo>
                  <a:cubicBezTo>
                    <a:pt x="17941" y="16725"/>
                    <a:pt x="17864" y="16693"/>
                    <a:pt x="17789" y="16654"/>
                  </a:cubicBezTo>
                  <a:cubicBezTo>
                    <a:pt x="17714" y="16616"/>
                    <a:pt x="17639" y="16583"/>
                    <a:pt x="17623" y="16583"/>
                  </a:cubicBezTo>
                  <a:cubicBezTo>
                    <a:pt x="17607" y="16583"/>
                    <a:pt x="17585" y="16576"/>
                    <a:pt x="17580" y="16568"/>
                  </a:cubicBezTo>
                  <a:cubicBezTo>
                    <a:pt x="17575" y="16560"/>
                    <a:pt x="17520" y="16539"/>
                    <a:pt x="17457" y="16517"/>
                  </a:cubicBezTo>
                  <a:cubicBezTo>
                    <a:pt x="17325" y="16471"/>
                    <a:pt x="17049" y="16278"/>
                    <a:pt x="16946" y="16163"/>
                  </a:cubicBezTo>
                  <a:cubicBezTo>
                    <a:pt x="16814" y="16016"/>
                    <a:pt x="16857" y="15900"/>
                    <a:pt x="17068" y="15823"/>
                  </a:cubicBezTo>
                  <a:cubicBezTo>
                    <a:pt x="17111" y="15808"/>
                    <a:pt x="17170" y="15780"/>
                    <a:pt x="17198" y="15763"/>
                  </a:cubicBezTo>
                  <a:cubicBezTo>
                    <a:pt x="17226" y="15745"/>
                    <a:pt x="17295" y="15712"/>
                    <a:pt x="17349" y="15692"/>
                  </a:cubicBezTo>
                  <a:cubicBezTo>
                    <a:pt x="17403" y="15671"/>
                    <a:pt x="17443" y="15650"/>
                    <a:pt x="17443" y="15641"/>
                  </a:cubicBezTo>
                  <a:cubicBezTo>
                    <a:pt x="17443" y="15633"/>
                    <a:pt x="17461" y="15626"/>
                    <a:pt x="17479" y="15626"/>
                  </a:cubicBezTo>
                  <a:cubicBezTo>
                    <a:pt x="17497" y="15626"/>
                    <a:pt x="17533" y="15605"/>
                    <a:pt x="17558" y="15585"/>
                  </a:cubicBezTo>
                  <a:cubicBezTo>
                    <a:pt x="17584" y="15565"/>
                    <a:pt x="17655" y="15527"/>
                    <a:pt x="17717" y="15494"/>
                  </a:cubicBezTo>
                  <a:cubicBezTo>
                    <a:pt x="17779" y="15462"/>
                    <a:pt x="17851" y="15420"/>
                    <a:pt x="17875" y="15403"/>
                  </a:cubicBezTo>
                  <a:cubicBezTo>
                    <a:pt x="17900" y="15386"/>
                    <a:pt x="17963" y="15346"/>
                    <a:pt x="18020" y="15312"/>
                  </a:cubicBezTo>
                  <a:cubicBezTo>
                    <a:pt x="18257" y="15167"/>
                    <a:pt x="18437" y="14943"/>
                    <a:pt x="18625" y="14562"/>
                  </a:cubicBezTo>
                  <a:cubicBezTo>
                    <a:pt x="18666" y="14479"/>
                    <a:pt x="18718" y="14384"/>
                    <a:pt x="18740" y="14349"/>
                  </a:cubicBezTo>
                  <a:cubicBezTo>
                    <a:pt x="18763" y="14315"/>
                    <a:pt x="18784" y="14276"/>
                    <a:pt x="18784" y="14263"/>
                  </a:cubicBezTo>
                  <a:cubicBezTo>
                    <a:pt x="18784" y="14251"/>
                    <a:pt x="18798" y="14227"/>
                    <a:pt x="18813" y="14208"/>
                  </a:cubicBezTo>
                  <a:cubicBezTo>
                    <a:pt x="18927" y="14052"/>
                    <a:pt x="19207" y="13330"/>
                    <a:pt x="19303" y="12941"/>
                  </a:cubicBezTo>
                  <a:cubicBezTo>
                    <a:pt x="19362" y="12702"/>
                    <a:pt x="19415" y="12436"/>
                    <a:pt x="19454" y="12186"/>
                  </a:cubicBezTo>
                  <a:cubicBezTo>
                    <a:pt x="19498" y="11908"/>
                    <a:pt x="19585" y="11710"/>
                    <a:pt x="19742" y="11548"/>
                  </a:cubicBezTo>
                  <a:cubicBezTo>
                    <a:pt x="19803" y="11486"/>
                    <a:pt x="19872" y="11411"/>
                    <a:pt x="19894" y="11381"/>
                  </a:cubicBezTo>
                  <a:cubicBezTo>
                    <a:pt x="19915" y="11351"/>
                    <a:pt x="19981" y="11279"/>
                    <a:pt x="20038" y="11219"/>
                  </a:cubicBezTo>
                  <a:lnTo>
                    <a:pt x="20139" y="11107"/>
                  </a:lnTo>
                  <a:lnTo>
                    <a:pt x="20146" y="10778"/>
                  </a:lnTo>
                  <a:cubicBezTo>
                    <a:pt x="20155" y="10494"/>
                    <a:pt x="20149" y="10427"/>
                    <a:pt x="20096" y="10277"/>
                  </a:cubicBezTo>
                  <a:cubicBezTo>
                    <a:pt x="20015" y="10052"/>
                    <a:pt x="19678" y="9561"/>
                    <a:pt x="19505" y="9421"/>
                  </a:cubicBezTo>
                  <a:cubicBezTo>
                    <a:pt x="19471" y="9394"/>
                    <a:pt x="19440" y="9366"/>
                    <a:pt x="19440" y="9360"/>
                  </a:cubicBezTo>
                  <a:cubicBezTo>
                    <a:pt x="19440" y="9354"/>
                    <a:pt x="19423" y="9339"/>
                    <a:pt x="19404" y="9324"/>
                  </a:cubicBezTo>
                  <a:cubicBezTo>
                    <a:pt x="19384" y="9310"/>
                    <a:pt x="19282" y="9224"/>
                    <a:pt x="19173" y="9132"/>
                  </a:cubicBezTo>
                  <a:cubicBezTo>
                    <a:pt x="18979" y="8968"/>
                    <a:pt x="17942" y="8230"/>
                    <a:pt x="17904" y="8230"/>
                  </a:cubicBezTo>
                  <a:cubicBezTo>
                    <a:pt x="17894" y="8230"/>
                    <a:pt x="17822" y="8195"/>
                    <a:pt x="17753" y="8149"/>
                  </a:cubicBezTo>
                  <a:cubicBezTo>
                    <a:pt x="17684" y="8104"/>
                    <a:pt x="17584" y="8041"/>
                    <a:pt x="17529" y="8012"/>
                  </a:cubicBezTo>
                  <a:cubicBezTo>
                    <a:pt x="17475" y="7983"/>
                    <a:pt x="17422" y="7957"/>
                    <a:pt x="17414" y="7952"/>
                  </a:cubicBezTo>
                  <a:cubicBezTo>
                    <a:pt x="17365" y="7916"/>
                    <a:pt x="17061" y="7744"/>
                    <a:pt x="16917" y="7673"/>
                  </a:cubicBezTo>
                  <a:cubicBezTo>
                    <a:pt x="16823" y="7627"/>
                    <a:pt x="16689" y="7533"/>
                    <a:pt x="16614" y="7465"/>
                  </a:cubicBezTo>
                  <a:cubicBezTo>
                    <a:pt x="16499" y="7361"/>
                    <a:pt x="16298" y="7104"/>
                    <a:pt x="16217" y="6959"/>
                  </a:cubicBezTo>
                  <a:cubicBezTo>
                    <a:pt x="16205" y="6937"/>
                    <a:pt x="16170" y="6886"/>
                    <a:pt x="16145" y="6842"/>
                  </a:cubicBezTo>
                  <a:cubicBezTo>
                    <a:pt x="16099" y="6761"/>
                    <a:pt x="15998" y="6473"/>
                    <a:pt x="15936" y="6260"/>
                  </a:cubicBezTo>
                  <a:cubicBezTo>
                    <a:pt x="15917" y="6194"/>
                    <a:pt x="15886" y="6101"/>
                    <a:pt x="15871" y="6057"/>
                  </a:cubicBezTo>
                  <a:cubicBezTo>
                    <a:pt x="15857" y="6013"/>
                    <a:pt x="15830" y="5912"/>
                    <a:pt x="15814" y="5829"/>
                  </a:cubicBezTo>
                  <a:cubicBezTo>
                    <a:pt x="15797" y="5747"/>
                    <a:pt x="15776" y="5626"/>
                    <a:pt x="15763" y="5566"/>
                  </a:cubicBezTo>
                  <a:cubicBezTo>
                    <a:pt x="15750" y="5505"/>
                    <a:pt x="15729" y="5390"/>
                    <a:pt x="15713" y="5307"/>
                  </a:cubicBezTo>
                  <a:cubicBezTo>
                    <a:pt x="15697" y="5225"/>
                    <a:pt x="15660" y="5087"/>
                    <a:pt x="15634" y="4998"/>
                  </a:cubicBezTo>
                  <a:cubicBezTo>
                    <a:pt x="15608" y="4910"/>
                    <a:pt x="15574" y="4790"/>
                    <a:pt x="15561" y="4735"/>
                  </a:cubicBezTo>
                  <a:cubicBezTo>
                    <a:pt x="15549" y="4680"/>
                    <a:pt x="15510" y="4565"/>
                    <a:pt x="15475" y="4477"/>
                  </a:cubicBezTo>
                  <a:cubicBezTo>
                    <a:pt x="15383" y="4243"/>
                    <a:pt x="15365" y="4185"/>
                    <a:pt x="15338" y="4107"/>
                  </a:cubicBezTo>
                  <a:cubicBezTo>
                    <a:pt x="15325" y="4068"/>
                    <a:pt x="15276" y="3925"/>
                    <a:pt x="15230" y="3793"/>
                  </a:cubicBezTo>
                  <a:cubicBezTo>
                    <a:pt x="15116" y="3470"/>
                    <a:pt x="15004" y="3129"/>
                    <a:pt x="14949" y="2922"/>
                  </a:cubicBezTo>
                  <a:cubicBezTo>
                    <a:pt x="14901" y="2742"/>
                    <a:pt x="14902" y="2735"/>
                    <a:pt x="14783" y="2451"/>
                  </a:cubicBezTo>
                  <a:cubicBezTo>
                    <a:pt x="14552" y="1899"/>
                    <a:pt x="14461" y="1733"/>
                    <a:pt x="14250" y="1432"/>
                  </a:cubicBezTo>
                  <a:cubicBezTo>
                    <a:pt x="13956" y="1015"/>
                    <a:pt x="13923" y="974"/>
                    <a:pt x="13803" y="895"/>
                  </a:cubicBezTo>
                  <a:cubicBezTo>
                    <a:pt x="13766" y="871"/>
                    <a:pt x="13696" y="814"/>
                    <a:pt x="13651" y="769"/>
                  </a:cubicBezTo>
                  <a:cubicBezTo>
                    <a:pt x="13606" y="723"/>
                    <a:pt x="13517" y="647"/>
                    <a:pt x="13449" y="602"/>
                  </a:cubicBezTo>
                  <a:cubicBezTo>
                    <a:pt x="13306" y="506"/>
                    <a:pt x="12944" y="329"/>
                    <a:pt x="12815" y="288"/>
                  </a:cubicBezTo>
                  <a:cubicBezTo>
                    <a:pt x="12765" y="272"/>
                    <a:pt x="12709" y="252"/>
                    <a:pt x="12685" y="242"/>
                  </a:cubicBezTo>
                  <a:cubicBezTo>
                    <a:pt x="12544" y="185"/>
                    <a:pt x="12182" y="100"/>
                    <a:pt x="12080" y="100"/>
                  </a:cubicBezTo>
                  <a:cubicBezTo>
                    <a:pt x="12041" y="100"/>
                    <a:pt x="11988" y="86"/>
                    <a:pt x="11957" y="70"/>
                  </a:cubicBezTo>
                  <a:cubicBezTo>
                    <a:pt x="11916" y="48"/>
                    <a:pt x="11815" y="40"/>
                    <a:pt x="11553" y="39"/>
                  </a:cubicBezTo>
                  <a:cubicBezTo>
                    <a:pt x="11340" y="39"/>
                    <a:pt x="11200" y="31"/>
                    <a:pt x="11200" y="19"/>
                  </a:cubicBezTo>
                  <a:cubicBezTo>
                    <a:pt x="11200" y="-7"/>
                    <a:pt x="11007" y="-7"/>
                    <a:pt x="10984" y="19"/>
                  </a:cubicBezTo>
                  <a:close/>
                </a:path>
              </a:pathLst>
            </a:custGeom>
            <a:ln w="3175" cap="flat">
              <a:noFill/>
              <a:miter lim="400000"/>
            </a:ln>
            <a:effectLst/>
          </p:spPr>
        </p:pic>
        <p:pic>
          <p:nvPicPr>
            <p:cNvPr id="214" name="Image" descr="Image"/>
            <p:cNvPicPr>
              <a:picLocks noChangeAspect="1"/>
            </p:cNvPicPr>
            <p:nvPr/>
          </p:nvPicPr>
          <p:blipFill>
            <a:blip r:embed="rId7">
              <a:extLst/>
            </a:blip>
            <a:srcRect l="8740" t="4684" r="12254" b="12"/>
            <a:stretch>
              <a:fillRect/>
            </a:stretch>
          </p:blipFill>
          <p:spPr>
            <a:xfrm>
              <a:off x="2590737" y="181112"/>
              <a:ext cx="1878402" cy="1510618"/>
            </a:xfrm>
            <a:custGeom>
              <a:avLst/>
              <a:gdLst/>
              <a:ahLst/>
              <a:cxnLst>
                <a:cxn ang="0">
                  <a:pos x="wd2" y="hd2"/>
                </a:cxn>
                <a:cxn ang="5400000">
                  <a:pos x="wd2" y="hd2"/>
                </a:cxn>
                <a:cxn ang="10800000">
                  <a:pos x="wd2" y="hd2"/>
                </a:cxn>
                <a:cxn ang="16200000">
                  <a:pos x="wd2" y="hd2"/>
                </a:cxn>
              </a:cxnLst>
              <a:rect l="0" t="0" r="r" b="b"/>
              <a:pathLst>
                <a:path w="21592" h="21592" fill="norm" stroke="1" extrusionOk="0">
                  <a:moveTo>
                    <a:pt x="13982" y="7"/>
                  </a:moveTo>
                  <a:cubicBezTo>
                    <a:pt x="13697" y="-8"/>
                    <a:pt x="13608" y="0"/>
                    <a:pt x="13508" y="36"/>
                  </a:cubicBezTo>
                  <a:cubicBezTo>
                    <a:pt x="13440" y="59"/>
                    <a:pt x="13368" y="80"/>
                    <a:pt x="13348" y="87"/>
                  </a:cubicBezTo>
                  <a:cubicBezTo>
                    <a:pt x="13303" y="101"/>
                    <a:pt x="13220" y="165"/>
                    <a:pt x="13179" y="211"/>
                  </a:cubicBezTo>
                  <a:cubicBezTo>
                    <a:pt x="13163" y="231"/>
                    <a:pt x="13142" y="245"/>
                    <a:pt x="13134" y="245"/>
                  </a:cubicBezTo>
                  <a:cubicBezTo>
                    <a:pt x="13125" y="246"/>
                    <a:pt x="13092" y="290"/>
                    <a:pt x="13061" y="348"/>
                  </a:cubicBezTo>
                  <a:cubicBezTo>
                    <a:pt x="13030" y="405"/>
                    <a:pt x="12994" y="469"/>
                    <a:pt x="12979" y="489"/>
                  </a:cubicBezTo>
                  <a:cubicBezTo>
                    <a:pt x="12963" y="510"/>
                    <a:pt x="12951" y="536"/>
                    <a:pt x="12951" y="552"/>
                  </a:cubicBezTo>
                  <a:cubicBezTo>
                    <a:pt x="12951" y="607"/>
                    <a:pt x="12780" y="788"/>
                    <a:pt x="12627" y="892"/>
                  </a:cubicBezTo>
                  <a:cubicBezTo>
                    <a:pt x="12479" y="994"/>
                    <a:pt x="12228" y="1222"/>
                    <a:pt x="12212" y="1267"/>
                  </a:cubicBezTo>
                  <a:cubicBezTo>
                    <a:pt x="12208" y="1279"/>
                    <a:pt x="12173" y="1310"/>
                    <a:pt x="12135" y="1340"/>
                  </a:cubicBezTo>
                  <a:cubicBezTo>
                    <a:pt x="12057" y="1401"/>
                    <a:pt x="11842" y="1730"/>
                    <a:pt x="11783" y="1879"/>
                  </a:cubicBezTo>
                  <a:cubicBezTo>
                    <a:pt x="11763" y="1931"/>
                    <a:pt x="11747" y="2038"/>
                    <a:pt x="11747" y="2117"/>
                  </a:cubicBezTo>
                  <a:cubicBezTo>
                    <a:pt x="11747" y="2197"/>
                    <a:pt x="11729" y="2301"/>
                    <a:pt x="11710" y="2344"/>
                  </a:cubicBezTo>
                  <a:cubicBezTo>
                    <a:pt x="11692" y="2388"/>
                    <a:pt x="11679" y="2454"/>
                    <a:pt x="11679" y="2492"/>
                  </a:cubicBezTo>
                  <a:cubicBezTo>
                    <a:pt x="11678" y="2552"/>
                    <a:pt x="11657" y="2601"/>
                    <a:pt x="11546" y="2764"/>
                  </a:cubicBezTo>
                  <a:cubicBezTo>
                    <a:pt x="11534" y="2783"/>
                    <a:pt x="11523" y="2811"/>
                    <a:pt x="11523" y="2827"/>
                  </a:cubicBezTo>
                  <a:cubicBezTo>
                    <a:pt x="11523" y="2842"/>
                    <a:pt x="11511" y="2855"/>
                    <a:pt x="11501" y="2855"/>
                  </a:cubicBezTo>
                  <a:cubicBezTo>
                    <a:pt x="11490" y="2855"/>
                    <a:pt x="11465" y="2900"/>
                    <a:pt x="11441" y="2957"/>
                  </a:cubicBezTo>
                  <a:cubicBezTo>
                    <a:pt x="11418" y="3014"/>
                    <a:pt x="11394" y="3069"/>
                    <a:pt x="11387" y="3076"/>
                  </a:cubicBezTo>
                  <a:cubicBezTo>
                    <a:pt x="11379" y="3084"/>
                    <a:pt x="11347" y="3157"/>
                    <a:pt x="11314" y="3241"/>
                  </a:cubicBezTo>
                  <a:cubicBezTo>
                    <a:pt x="11222" y="3473"/>
                    <a:pt x="11185" y="3555"/>
                    <a:pt x="11140" y="3615"/>
                  </a:cubicBezTo>
                  <a:cubicBezTo>
                    <a:pt x="11118" y="3645"/>
                    <a:pt x="11099" y="3686"/>
                    <a:pt x="11099" y="3706"/>
                  </a:cubicBezTo>
                  <a:cubicBezTo>
                    <a:pt x="11099" y="3726"/>
                    <a:pt x="11089" y="3740"/>
                    <a:pt x="11076" y="3740"/>
                  </a:cubicBezTo>
                  <a:cubicBezTo>
                    <a:pt x="11064" y="3740"/>
                    <a:pt x="11054" y="3768"/>
                    <a:pt x="11054" y="3797"/>
                  </a:cubicBezTo>
                  <a:cubicBezTo>
                    <a:pt x="11054" y="3826"/>
                    <a:pt x="11035" y="3856"/>
                    <a:pt x="11017" y="3865"/>
                  </a:cubicBezTo>
                  <a:cubicBezTo>
                    <a:pt x="10999" y="3873"/>
                    <a:pt x="10985" y="3902"/>
                    <a:pt x="10985" y="3933"/>
                  </a:cubicBezTo>
                  <a:cubicBezTo>
                    <a:pt x="10985" y="3963"/>
                    <a:pt x="10964" y="4037"/>
                    <a:pt x="10939" y="4092"/>
                  </a:cubicBezTo>
                  <a:cubicBezTo>
                    <a:pt x="10915" y="4146"/>
                    <a:pt x="10894" y="4217"/>
                    <a:pt x="10894" y="4250"/>
                  </a:cubicBezTo>
                  <a:cubicBezTo>
                    <a:pt x="10893" y="4290"/>
                    <a:pt x="10879" y="4267"/>
                    <a:pt x="10857" y="4188"/>
                  </a:cubicBezTo>
                  <a:cubicBezTo>
                    <a:pt x="10833" y="4102"/>
                    <a:pt x="10831" y="4059"/>
                    <a:pt x="10848" y="4052"/>
                  </a:cubicBezTo>
                  <a:cubicBezTo>
                    <a:pt x="10864" y="4045"/>
                    <a:pt x="10876" y="3947"/>
                    <a:pt x="10876" y="3774"/>
                  </a:cubicBezTo>
                  <a:cubicBezTo>
                    <a:pt x="10876" y="3472"/>
                    <a:pt x="10873" y="3471"/>
                    <a:pt x="10675" y="3314"/>
                  </a:cubicBezTo>
                  <a:cubicBezTo>
                    <a:pt x="10569" y="3230"/>
                    <a:pt x="10383" y="2998"/>
                    <a:pt x="10383" y="2951"/>
                  </a:cubicBezTo>
                  <a:cubicBezTo>
                    <a:pt x="10383" y="2909"/>
                    <a:pt x="10138" y="2634"/>
                    <a:pt x="10100" y="2634"/>
                  </a:cubicBezTo>
                  <a:cubicBezTo>
                    <a:pt x="10082" y="2634"/>
                    <a:pt x="10039" y="2611"/>
                    <a:pt x="10004" y="2588"/>
                  </a:cubicBezTo>
                  <a:cubicBezTo>
                    <a:pt x="9970" y="2566"/>
                    <a:pt x="9919" y="2544"/>
                    <a:pt x="9890" y="2537"/>
                  </a:cubicBezTo>
                  <a:cubicBezTo>
                    <a:pt x="9689" y="2490"/>
                    <a:pt x="9574" y="2422"/>
                    <a:pt x="9429" y="2254"/>
                  </a:cubicBezTo>
                  <a:cubicBezTo>
                    <a:pt x="9375" y="2190"/>
                    <a:pt x="9288" y="2111"/>
                    <a:pt x="9233" y="2078"/>
                  </a:cubicBezTo>
                  <a:cubicBezTo>
                    <a:pt x="9179" y="2045"/>
                    <a:pt x="9095" y="1966"/>
                    <a:pt x="9051" y="1908"/>
                  </a:cubicBezTo>
                  <a:cubicBezTo>
                    <a:pt x="9006" y="1849"/>
                    <a:pt x="8937" y="1782"/>
                    <a:pt x="8896" y="1754"/>
                  </a:cubicBezTo>
                  <a:cubicBezTo>
                    <a:pt x="8854" y="1727"/>
                    <a:pt x="8818" y="1692"/>
                    <a:pt x="8818" y="1681"/>
                  </a:cubicBezTo>
                  <a:cubicBezTo>
                    <a:pt x="8818" y="1669"/>
                    <a:pt x="8811" y="1658"/>
                    <a:pt x="8800" y="1658"/>
                  </a:cubicBezTo>
                  <a:cubicBezTo>
                    <a:pt x="8788" y="1658"/>
                    <a:pt x="8734" y="1623"/>
                    <a:pt x="8681" y="1579"/>
                  </a:cubicBezTo>
                  <a:cubicBezTo>
                    <a:pt x="8479" y="1409"/>
                    <a:pt x="8072" y="1301"/>
                    <a:pt x="7646" y="1301"/>
                  </a:cubicBezTo>
                  <a:cubicBezTo>
                    <a:pt x="7375" y="1301"/>
                    <a:pt x="7282" y="1314"/>
                    <a:pt x="7007" y="1414"/>
                  </a:cubicBezTo>
                  <a:cubicBezTo>
                    <a:pt x="6961" y="1431"/>
                    <a:pt x="6920" y="1458"/>
                    <a:pt x="6920" y="1471"/>
                  </a:cubicBezTo>
                  <a:cubicBezTo>
                    <a:pt x="6920" y="1484"/>
                    <a:pt x="6916" y="1492"/>
                    <a:pt x="6907" y="1488"/>
                  </a:cubicBezTo>
                  <a:cubicBezTo>
                    <a:pt x="6881" y="1478"/>
                    <a:pt x="6765" y="1594"/>
                    <a:pt x="6765" y="1630"/>
                  </a:cubicBezTo>
                  <a:cubicBezTo>
                    <a:pt x="6765" y="1647"/>
                    <a:pt x="6756" y="1658"/>
                    <a:pt x="6742" y="1658"/>
                  </a:cubicBezTo>
                  <a:cubicBezTo>
                    <a:pt x="6719" y="1658"/>
                    <a:pt x="6610" y="1783"/>
                    <a:pt x="6610" y="1811"/>
                  </a:cubicBezTo>
                  <a:cubicBezTo>
                    <a:pt x="6610" y="1829"/>
                    <a:pt x="6524" y="1936"/>
                    <a:pt x="6510" y="1936"/>
                  </a:cubicBezTo>
                  <a:cubicBezTo>
                    <a:pt x="6474" y="1936"/>
                    <a:pt x="6312" y="2099"/>
                    <a:pt x="6291" y="2157"/>
                  </a:cubicBezTo>
                  <a:cubicBezTo>
                    <a:pt x="6263" y="2231"/>
                    <a:pt x="6219" y="2301"/>
                    <a:pt x="6145" y="2395"/>
                  </a:cubicBezTo>
                  <a:cubicBezTo>
                    <a:pt x="6021" y="2553"/>
                    <a:pt x="5985" y="2655"/>
                    <a:pt x="5985" y="2827"/>
                  </a:cubicBezTo>
                  <a:cubicBezTo>
                    <a:pt x="5985" y="2931"/>
                    <a:pt x="5971" y="2996"/>
                    <a:pt x="5948" y="3019"/>
                  </a:cubicBezTo>
                  <a:cubicBezTo>
                    <a:pt x="5926" y="3042"/>
                    <a:pt x="5917" y="3104"/>
                    <a:pt x="5917" y="3201"/>
                  </a:cubicBezTo>
                  <a:cubicBezTo>
                    <a:pt x="5917" y="3282"/>
                    <a:pt x="5907" y="3354"/>
                    <a:pt x="5894" y="3360"/>
                  </a:cubicBezTo>
                  <a:cubicBezTo>
                    <a:pt x="5845" y="3380"/>
                    <a:pt x="5820" y="3717"/>
                    <a:pt x="5821" y="4353"/>
                  </a:cubicBezTo>
                  <a:cubicBezTo>
                    <a:pt x="5821" y="4711"/>
                    <a:pt x="5830" y="5082"/>
                    <a:pt x="5839" y="5175"/>
                  </a:cubicBezTo>
                  <a:lnTo>
                    <a:pt x="5853" y="5345"/>
                  </a:lnTo>
                  <a:lnTo>
                    <a:pt x="5711" y="5459"/>
                  </a:lnTo>
                  <a:cubicBezTo>
                    <a:pt x="5633" y="5522"/>
                    <a:pt x="5559" y="5583"/>
                    <a:pt x="5547" y="5595"/>
                  </a:cubicBezTo>
                  <a:cubicBezTo>
                    <a:pt x="5535" y="5607"/>
                    <a:pt x="5487" y="5649"/>
                    <a:pt x="5438" y="5686"/>
                  </a:cubicBezTo>
                  <a:cubicBezTo>
                    <a:pt x="5388" y="5723"/>
                    <a:pt x="5316" y="5794"/>
                    <a:pt x="5278" y="5844"/>
                  </a:cubicBezTo>
                  <a:cubicBezTo>
                    <a:pt x="5240" y="5895"/>
                    <a:pt x="5199" y="5935"/>
                    <a:pt x="5187" y="5935"/>
                  </a:cubicBezTo>
                  <a:cubicBezTo>
                    <a:pt x="5174" y="5935"/>
                    <a:pt x="5145" y="5961"/>
                    <a:pt x="5123" y="5992"/>
                  </a:cubicBezTo>
                  <a:cubicBezTo>
                    <a:pt x="5101" y="6023"/>
                    <a:pt x="5075" y="6049"/>
                    <a:pt x="5063" y="6049"/>
                  </a:cubicBezTo>
                  <a:cubicBezTo>
                    <a:pt x="5052" y="6049"/>
                    <a:pt x="4978" y="6126"/>
                    <a:pt x="4899" y="6225"/>
                  </a:cubicBezTo>
                  <a:lnTo>
                    <a:pt x="4758" y="6406"/>
                  </a:lnTo>
                  <a:lnTo>
                    <a:pt x="4758" y="7393"/>
                  </a:lnTo>
                  <a:cubicBezTo>
                    <a:pt x="4758" y="8020"/>
                    <a:pt x="4762" y="8381"/>
                    <a:pt x="4776" y="8392"/>
                  </a:cubicBezTo>
                  <a:cubicBezTo>
                    <a:pt x="4788" y="8401"/>
                    <a:pt x="4799" y="8509"/>
                    <a:pt x="4799" y="8630"/>
                  </a:cubicBezTo>
                  <a:cubicBezTo>
                    <a:pt x="4799" y="8750"/>
                    <a:pt x="4809" y="8853"/>
                    <a:pt x="4822" y="8862"/>
                  </a:cubicBezTo>
                  <a:cubicBezTo>
                    <a:pt x="4834" y="8872"/>
                    <a:pt x="4844" y="8956"/>
                    <a:pt x="4844" y="9050"/>
                  </a:cubicBezTo>
                  <a:cubicBezTo>
                    <a:pt x="4844" y="9193"/>
                    <a:pt x="4861" y="9257"/>
                    <a:pt x="4940" y="9458"/>
                  </a:cubicBezTo>
                  <a:cubicBezTo>
                    <a:pt x="5037" y="9702"/>
                    <a:pt x="5143" y="9878"/>
                    <a:pt x="5196" y="9878"/>
                  </a:cubicBezTo>
                  <a:cubicBezTo>
                    <a:pt x="5252" y="9878"/>
                    <a:pt x="5224" y="9947"/>
                    <a:pt x="5114" y="10093"/>
                  </a:cubicBezTo>
                  <a:cubicBezTo>
                    <a:pt x="5020" y="10218"/>
                    <a:pt x="5001" y="10259"/>
                    <a:pt x="4995" y="10366"/>
                  </a:cubicBezTo>
                  <a:cubicBezTo>
                    <a:pt x="4988" y="10491"/>
                    <a:pt x="4989" y="10494"/>
                    <a:pt x="4867" y="10547"/>
                  </a:cubicBezTo>
                  <a:cubicBezTo>
                    <a:pt x="4800" y="10576"/>
                    <a:pt x="4719" y="10598"/>
                    <a:pt x="4685" y="10598"/>
                  </a:cubicBezTo>
                  <a:cubicBezTo>
                    <a:pt x="4651" y="10598"/>
                    <a:pt x="4621" y="10612"/>
                    <a:pt x="4621" y="10627"/>
                  </a:cubicBezTo>
                  <a:cubicBezTo>
                    <a:pt x="4621" y="10650"/>
                    <a:pt x="4589" y="10664"/>
                    <a:pt x="4434" y="10695"/>
                  </a:cubicBezTo>
                  <a:cubicBezTo>
                    <a:pt x="4391" y="10703"/>
                    <a:pt x="4306" y="10730"/>
                    <a:pt x="3964" y="10853"/>
                  </a:cubicBezTo>
                  <a:cubicBezTo>
                    <a:pt x="3878" y="10885"/>
                    <a:pt x="3767" y="10922"/>
                    <a:pt x="3718" y="10939"/>
                  </a:cubicBezTo>
                  <a:cubicBezTo>
                    <a:pt x="3631" y="10967"/>
                    <a:pt x="3462" y="11054"/>
                    <a:pt x="3394" y="11103"/>
                  </a:cubicBezTo>
                  <a:cubicBezTo>
                    <a:pt x="3375" y="11116"/>
                    <a:pt x="3299" y="11166"/>
                    <a:pt x="3225" y="11211"/>
                  </a:cubicBezTo>
                  <a:cubicBezTo>
                    <a:pt x="3151" y="11256"/>
                    <a:pt x="3049" y="11340"/>
                    <a:pt x="2997" y="11398"/>
                  </a:cubicBezTo>
                  <a:cubicBezTo>
                    <a:pt x="2872" y="11538"/>
                    <a:pt x="2554" y="11916"/>
                    <a:pt x="2449" y="12056"/>
                  </a:cubicBezTo>
                  <a:cubicBezTo>
                    <a:pt x="2404" y="12117"/>
                    <a:pt x="2342" y="12203"/>
                    <a:pt x="2308" y="12243"/>
                  </a:cubicBezTo>
                  <a:cubicBezTo>
                    <a:pt x="2198" y="12372"/>
                    <a:pt x="2178" y="12413"/>
                    <a:pt x="2162" y="12584"/>
                  </a:cubicBezTo>
                  <a:cubicBezTo>
                    <a:pt x="2144" y="12765"/>
                    <a:pt x="2109" y="13026"/>
                    <a:pt x="2084" y="13179"/>
                  </a:cubicBezTo>
                  <a:cubicBezTo>
                    <a:pt x="2076" y="13232"/>
                    <a:pt x="2056" y="13294"/>
                    <a:pt x="2039" y="13315"/>
                  </a:cubicBezTo>
                  <a:cubicBezTo>
                    <a:pt x="2019" y="13341"/>
                    <a:pt x="2008" y="13404"/>
                    <a:pt x="2011" y="13486"/>
                  </a:cubicBezTo>
                  <a:cubicBezTo>
                    <a:pt x="2014" y="13556"/>
                    <a:pt x="2008" y="13639"/>
                    <a:pt x="1993" y="13673"/>
                  </a:cubicBezTo>
                  <a:cubicBezTo>
                    <a:pt x="1979" y="13706"/>
                    <a:pt x="1966" y="13764"/>
                    <a:pt x="1966" y="13803"/>
                  </a:cubicBezTo>
                  <a:cubicBezTo>
                    <a:pt x="1966" y="13858"/>
                    <a:pt x="1954" y="13876"/>
                    <a:pt x="1916" y="13877"/>
                  </a:cubicBezTo>
                  <a:cubicBezTo>
                    <a:pt x="1888" y="13878"/>
                    <a:pt x="1834" y="13887"/>
                    <a:pt x="1797" y="13894"/>
                  </a:cubicBezTo>
                  <a:cubicBezTo>
                    <a:pt x="1760" y="13902"/>
                    <a:pt x="1723" y="13906"/>
                    <a:pt x="1710" y="13905"/>
                  </a:cubicBezTo>
                  <a:cubicBezTo>
                    <a:pt x="1244" y="13886"/>
                    <a:pt x="1065" y="13908"/>
                    <a:pt x="980" y="14002"/>
                  </a:cubicBezTo>
                  <a:cubicBezTo>
                    <a:pt x="961" y="14023"/>
                    <a:pt x="934" y="14042"/>
                    <a:pt x="921" y="14042"/>
                  </a:cubicBezTo>
                  <a:cubicBezTo>
                    <a:pt x="889" y="14042"/>
                    <a:pt x="673" y="14348"/>
                    <a:pt x="647" y="14427"/>
                  </a:cubicBezTo>
                  <a:cubicBezTo>
                    <a:pt x="636" y="14462"/>
                    <a:pt x="614" y="14490"/>
                    <a:pt x="602" y="14490"/>
                  </a:cubicBezTo>
                  <a:cubicBezTo>
                    <a:pt x="589" y="14490"/>
                    <a:pt x="579" y="14520"/>
                    <a:pt x="579" y="14558"/>
                  </a:cubicBezTo>
                  <a:cubicBezTo>
                    <a:pt x="579" y="14596"/>
                    <a:pt x="568" y="14626"/>
                    <a:pt x="556" y="14626"/>
                  </a:cubicBezTo>
                  <a:cubicBezTo>
                    <a:pt x="544" y="14626"/>
                    <a:pt x="538" y="14663"/>
                    <a:pt x="538" y="14705"/>
                  </a:cubicBezTo>
                  <a:cubicBezTo>
                    <a:pt x="538" y="14748"/>
                    <a:pt x="509" y="14825"/>
                    <a:pt x="479" y="14881"/>
                  </a:cubicBezTo>
                  <a:cubicBezTo>
                    <a:pt x="448" y="14937"/>
                    <a:pt x="424" y="14997"/>
                    <a:pt x="424" y="15012"/>
                  </a:cubicBezTo>
                  <a:cubicBezTo>
                    <a:pt x="424" y="15026"/>
                    <a:pt x="400" y="15107"/>
                    <a:pt x="369" y="15193"/>
                  </a:cubicBezTo>
                  <a:cubicBezTo>
                    <a:pt x="338" y="15279"/>
                    <a:pt x="314" y="15373"/>
                    <a:pt x="314" y="15403"/>
                  </a:cubicBezTo>
                  <a:cubicBezTo>
                    <a:pt x="314" y="15433"/>
                    <a:pt x="304" y="15460"/>
                    <a:pt x="291" y="15460"/>
                  </a:cubicBezTo>
                  <a:cubicBezTo>
                    <a:pt x="279" y="15460"/>
                    <a:pt x="269" y="15486"/>
                    <a:pt x="269" y="15522"/>
                  </a:cubicBezTo>
                  <a:cubicBezTo>
                    <a:pt x="269" y="15558"/>
                    <a:pt x="251" y="15605"/>
                    <a:pt x="232" y="15624"/>
                  </a:cubicBezTo>
                  <a:cubicBezTo>
                    <a:pt x="213" y="15644"/>
                    <a:pt x="200" y="15706"/>
                    <a:pt x="200" y="15766"/>
                  </a:cubicBezTo>
                  <a:cubicBezTo>
                    <a:pt x="200" y="15824"/>
                    <a:pt x="190" y="15881"/>
                    <a:pt x="177" y="15891"/>
                  </a:cubicBezTo>
                  <a:cubicBezTo>
                    <a:pt x="165" y="15900"/>
                    <a:pt x="155" y="15943"/>
                    <a:pt x="155" y="15987"/>
                  </a:cubicBezTo>
                  <a:cubicBezTo>
                    <a:pt x="155" y="16031"/>
                    <a:pt x="144" y="16074"/>
                    <a:pt x="132" y="16084"/>
                  </a:cubicBezTo>
                  <a:cubicBezTo>
                    <a:pt x="120" y="16093"/>
                    <a:pt x="114" y="16142"/>
                    <a:pt x="114" y="16192"/>
                  </a:cubicBezTo>
                  <a:cubicBezTo>
                    <a:pt x="114" y="16241"/>
                    <a:pt x="95" y="16304"/>
                    <a:pt x="77" y="16333"/>
                  </a:cubicBezTo>
                  <a:cubicBezTo>
                    <a:pt x="57" y="16367"/>
                    <a:pt x="46" y="16453"/>
                    <a:pt x="45" y="16560"/>
                  </a:cubicBezTo>
                  <a:cubicBezTo>
                    <a:pt x="45" y="16655"/>
                    <a:pt x="35" y="16738"/>
                    <a:pt x="22" y="16747"/>
                  </a:cubicBezTo>
                  <a:cubicBezTo>
                    <a:pt x="-8" y="16771"/>
                    <a:pt x="-8" y="18086"/>
                    <a:pt x="22" y="18109"/>
                  </a:cubicBezTo>
                  <a:cubicBezTo>
                    <a:pt x="35" y="18118"/>
                    <a:pt x="45" y="18235"/>
                    <a:pt x="45" y="18370"/>
                  </a:cubicBezTo>
                  <a:cubicBezTo>
                    <a:pt x="45" y="18554"/>
                    <a:pt x="52" y="18628"/>
                    <a:pt x="77" y="18654"/>
                  </a:cubicBezTo>
                  <a:cubicBezTo>
                    <a:pt x="98" y="18676"/>
                    <a:pt x="114" y="18737"/>
                    <a:pt x="114" y="18824"/>
                  </a:cubicBezTo>
                  <a:cubicBezTo>
                    <a:pt x="114" y="18898"/>
                    <a:pt x="120" y="18960"/>
                    <a:pt x="132" y="18960"/>
                  </a:cubicBezTo>
                  <a:cubicBezTo>
                    <a:pt x="143" y="18960"/>
                    <a:pt x="158" y="19078"/>
                    <a:pt x="164" y="19226"/>
                  </a:cubicBezTo>
                  <a:cubicBezTo>
                    <a:pt x="176" y="19550"/>
                    <a:pt x="205" y="19777"/>
                    <a:pt x="241" y="19822"/>
                  </a:cubicBezTo>
                  <a:cubicBezTo>
                    <a:pt x="256" y="19840"/>
                    <a:pt x="269" y="19894"/>
                    <a:pt x="269" y="19936"/>
                  </a:cubicBezTo>
                  <a:cubicBezTo>
                    <a:pt x="269" y="19977"/>
                    <a:pt x="279" y="20017"/>
                    <a:pt x="291" y="20026"/>
                  </a:cubicBezTo>
                  <a:cubicBezTo>
                    <a:pt x="304" y="20036"/>
                    <a:pt x="314" y="20072"/>
                    <a:pt x="314" y="20106"/>
                  </a:cubicBezTo>
                  <a:cubicBezTo>
                    <a:pt x="315" y="20139"/>
                    <a:pt x="339" y="20228"/>
                    <a:pt x="369" y="20304"/>
                  </a:cubicBezTo>
                  <a:cubicBezTo>
                    <a:pt x="399" y="20381"/>
                    <a:pt x="424" y="20466"/>
                    <a:pt x="424" y="20491"/>
                  </a:cubicBezTo>
                  <a:cubicBezTo>
                    <a:pt x="424" y="20517"/>
                    <a:pt x="431" y="20546"/>
                    <a:pt x="442" y="20554"/>
                  </a:cubicBezTo>
                  <a:cubicBezTo>
                    <a:pt x="453" y="20562"/>
                    <a:pt x="494" y="20649"/>
                    <a:pt x="529" y="20752"/>
                  </a:cubicBezTo>
                  <a:cubicBezTo>
                    <a:pt x="564" y="20856"/>
                    <a:pt x="604" y="20959"/>
                    <a:pt x="620" y="20979"/>
                  </a:cubicBezTo>
                  <a:cubicBezTo>
                    <a:pt x="636" y="21000"/>
                    <a:pt x="647" y="21041"/>
                    <a:pt x="647" y="21070"/>
                  </a:cubicBezTo>
                  <a:cubicBezTo>
                    <a:pt x="647" y="21100"/>
                    <a:pt x="655" y="21121"/>
                    <a:pt x="666" y="21121"/>
                  </a:cubicBezTo>
                  <a:cubicBezTo>
                    <a:pt x="676" y="21121"/>
                    <a:pt x="700" y="21174"/>
                    <a:pt x="716" y="21235"/>
                  </a:cubicBezTo>
                  <a:cubicBezTo>
                    <a:pt x="732" y="21296"/>
                    <a:pt x="751" y="21342"/>
                    <a:pt x="761" y="21342"/>
                  </a:cubicBezTo>
                  <a:cubicBezTo>
                    <a:pt x="772" y="21342"/>
                    <a:pt x="790" y="21367"/>
                    <a:pt x="798" y="21393"/>
                  </a:cubicBezTo>
                  <a:cubicBezTo>
                    <a:pt x="806" y="21420"/>
                    <a:pt x="829" y="21476"/>
                    <a:pt x="853" y="21518"/>
                  </a:cubicBezTo>
                  <a:lnTo>
                    <a:pt x="898" y="21592"/>
                  </a:lnTo>
                  <a:lnTo>
                    <a:pt x="6925" y="21592"/>
                  </a:lnTo>
                  <a:cubicBezTo>
                    <a:pt x="10928" y="21592"/>
                    <a:pt x="12951" y="21588"/>
                    <a:pt x="12951" y="21569"/>
                  </a:cubicBezTo>
                  <a:cubicBezTo>
                    <a:pt x="12951" y="21554"/>
                    <a:pt x="12972" y="21541"/>
                    <a:pt x="12997" y="21541"/>
                  </a:cubicBezTo>
                  <a:cubicBezTo>
                    <a:pt x="13022" y="21541"/>
                    <a:pt x="13038" y="21554"/>
                    <a:pt x="13038" y="21569"/>
                  </a:cubicBezTo>
                  <a:cubicBezTo>
                    <a:pt x="13038" y="21588"/>
                    <a:pt x="14482" y="21592"/>
                    <a:pt x="17317" y="21592"/>
                  </a:cubicBezTo>
                  <a:cubicBezTo>
                    <a:pt x="21190" y="21592"/>
                    <a:pt x="21592" y="21592"/>
                    <a:pt x="21592" y="21552"/>
                  </a:cubicBezTo>
                  <a:cubicBezTo>
                    <a:pt x="21592" y="21486"/>
                    <a:pt x="21541" y="21431"/>
                    <a:pt x="21451" y="21410"/>
                  </a:cubicBezTo>
                  <a:cubicBezTo>
                    <a:pt x="21406" y="21400"/>
                    <a:pt x="21368" y="21384"/>
                    <a:pt x="21368" y="21371"/>
                  </a:cubicBezTo>
                  <a:cubicBezTo>
                    <a:pt x="21368" y="21357"/>
                    <a:pt x="21326" y="21342"/>
                    <a:pt x="21273" y="21342"/>
                  </a:cubicBezTo>
                  <a:cubicBezTo>
                    <a:pt x="21220" y="21342"/>
                    <a:pt x="21155" y="21325"/>
                    <a:pt x="21131" y="21303"/>
                  </a:cubicBezTo>
                  <a:cubicBezTo>
                    <a:pt x="21107" y="21280"/>
                    <a:pt x="21069" y="21263"/>
                    <a:pt x="21045" y="21263"/>
                  </a:cubicBezTo>
                  <a:cubicBezTo>
                    <a:pt x="21020" y="21262"/>
                    <a:pt x="20976" y="21241"/>
                    <a:pt x="20949" y="21218"/>
                  </a:cubicBezTo>
                  <a:cubicBezTo>
                    <a:pt x="20921" y="21194"/>
                    <a:pt x="20892" y="21180"/>
                    <a:pt x="20880" y="21189"/>
                  </a:cubicBezTo>
                  <a:cubicBezTo>
                    <a:pt x="20869" y="21198"/>
                    <a:pt x="20852" y="21194"/>
                    <a:pt x="20844" y="21178"/>
                  </a:cubicBezTo>
                  <a:cubicBezTo>
                    <a:pt x="20836" y="21162"/>
                    <a:pt x="20822" y="21158"/>
                    <a:pt x="20812" y="21167"/>
                  </a:cubicBezTo>
                  <a:cubicBezTo>
                    <a:pt x="20801" y="21175"/>
                    <a:pt x="20783" y="21165"/>
                    <a:pt x="20775" y="21150"/>
                  </a:cubicBezTo>
                  <a:cubicBezTo>
                    <a:pt x="20768" y="21134"/>
                    <a:pt x="20749" y="21121"/>
                    <a:pt x="20730" y="21121"/>
                  </a:cubicBezTo>
                  <a:cubicBezTo>
                    <a:pt x="20696" y="21121"/>
                    <a:pt x="20611" y="21024"/>
                    <a:pt x="20611" y="20985"/>
                  </a:cubicBezTo>
                  <a:cubicBezTo>
                    <a:pt x="20611" y="20975"/>
                    <a:pt x="20568" y="20908"/>
                    <a:pt x="20515" y="20838"/>
                  </a:cubicBezTo>
                  <a:cubicBezTo>
                    <a:pt x="20376" y="20650"/>
                    <a:pt x="20210" y="20370"/>
                    <a:pt x="20210" y="20327"/>
                  </a:cubicBezTo>
                  <a:cubicBezTo>
                    <a:pt x="20210" y="20319"/>
                    <a:pt x="20181" y="20283"/>
                    <a:pt x="20150" y="20242"/>
                  </a:cubicBezTo>
                  <a:cubicBezTo>
                    <a:pt x="20120" y="20201"/>
                    <a:pt x="20096" y="20152"/>
                    <a:pt x="20096" y="20140"/>
                  </a:cubicBezTo>
                  <a:cubicBezTo>
                    <a:pt x="20096" y="20127"/>
                    <a:pt x="20084" y="20103"/>
                    <a:pt x="20068" y="20083"/>
                  </a:cubicBezTo>
                  <a:cubicBezTo>
                    <a:pt x="19934" y="19911"/>
                    <a:pt x="19849" y="19790"/>
                    <a:pt x="19849" y="19765"/>
                  </a:cubicBezTo>
                  <a:cubicBezTo>
                    <a:pt x="19849" y="19749"/>
                    <a:pt x="19842" y="19737"/>
                    <a:pt x="19831" y="19737"/>
                  </a:cubicBezTo>
                  <a:cubicBezTo>
                    <a:pt x="19820" y="19737"/>
                    <a:pt x="19779" y="19672"/>
                    <a:pt x="19740" y="19595"/>
                  </a:cubicBezTo>
                  <a:cubicBezTo>
                    <a:pt x="19700" y="19519"/>
                    <a:pt x="19656" y="19459"/>
                    <a:pt x="19644" y="19459"/>
                  </a:cubicBezTo>
                  <a:cubicBezTo>
                    <a:pt x="19614" y="19459"/>
                    <a:pt x="19471" y="19261"/>
                    <a:pt x="19471" y="19221"/>
                  </a:cubicBezTo>
                  <a:cubicBezTo>
                    <a:pt x="19471" y="19203"/>
                    <a:pt x="19479" y="19179"/>
                    <a:pt x="19489" y="19164"/>
                  </a:cubicBezTo>
                  <a:cubicBezTo>
                    <a:pt x="19499" y="19150"/>
                    <a:pt x="19536" y="19027"/>
                    <a:pt x="19571" y="18892"/>
                  </a:cubicBezTo>
                  <a:lnTo>
                    <a:pt x="19635" y="18642"/>
                  </a:lnTo>
                  <a:lnTo>
                    <a:pt x="19594" y="18489"/>
                  </a:lnTo>
                  <a:cubicBezTo>
                    <a:pt x="19572" y="18403"/>
                    <a:pt x="19535" y="18287"/>
                    <a:pt x="19512" y="18228"/>
                  </a:cubicBezTo>
                  <a:cubicBezTo>
                    <a:pt x="19466" y="18112"/>
                    <a:pt x="19454" y="17782"/>
                    <a:pt x="19493" y="17752"/>
                  </a:cubicBezTo>
                  <a:cubicBezTo>
                    <a:pt x="19506" y="17742"/>
                    <a:pt x="19516" y="17677"/>
                    <a:pt x="19516" y="17610"/>
                  </a:cubicBezTo>
                  <a:cubicBezTo>
                    <a:pt x="19516" y="17543"/>
                    <a:pt x="19527" y="17483"/>
                    <a:pt x="19539" y="17474"/>
                  </a:cubicBezTo>
                  <a:cubicBezTo>
                    <a:pt x="19551" y="17464"/>
                    <a:pt x="19562" y="17413"/>
                    <a:pt x="19562" y="17360"/>
                  </a:cubicBezTo>
                  <a:cubicBezTo>
                    <a:pt x="19562" y="17308"/>
                    <a:pt x="19569" y="17264"/>
                    <a:pt x="19580" y="17264"/>
                  </a:cubicBezTo>
                  <a:cubicBezTo>
                    <a:pt x="19591" y="17264"/>
                    <a:pt x="19604" y="17220"/>
                    <a:pt x="19612" y="17167"/>
                  </a:cubicBezTo>
                  <a:cubicBezTo>
                    <a:pt x="19620" y="17115"/>
                    <a:pt x="19635" y="17070"/>
                    <a:pt x="19644" y="17065"/>
                  </a:cubicBezTo>
                  <a:cubicBezTo>
                    <a:pt x="19666" y="17054"/>
                    <a:pt x="19785" y="16719"/>
                    <a:pt x="19785" y="16668"/>
                  </a:cubicBezTo>
                  <a:cubicBezTo>
                    <a:pt x="19785" y="16647"/>
                    <a:pt x="19797" y="16618"/>
                    <a:pt x="19813" y="16606"/>
                  </a:cubicBezTo>
                  <a:cubicBezTo>
                    <a:pt x="19828" y="16593"/>
                    <a:pt x="19851" y="16531"/>
                    <a:pt x="19868" y="16470"/>
                  </a:cubicBezTo>
                  <a:cubicBezTo>
                    <a:pt x="19910" y="16310"/>
                    <a:pt x="19961" y="16188"/>
                    <a:pt x="19986" y="16169"/>
                  </a:cubicBezTo>
                  <a:cubicBezTo>
                    <a:pt x="19998" y="16160"/>
                    <a:pt x="20009" y="16125"/>
                    <a:pt x="20009" y="16095"/>
                  </a:cubicBezTo>
                  <a:cubicBezTo>
                    <a:pt x="20009" y="16065"/>
                    <a:pt x="20015" y="16018"/>
                    <a:pt x="20027" y="15987"/>
                  </a:cubicBezTo>
                  <a:cubicBezTo>
                    <a:pt x="20039" y="15957"/>
                    <a:pt x="20061" y="15904"/>
                    <a:pt x="20073" y="15874"/>
                  </a:cubicBezTo>
                  <a:cubicBezTo>
                    <a:pt x="20085" y="15844"/>
                    <a:pt x="20096" y="15801"/>
                    <a:pt x="20096" y="15777"/>
                  </a:cubicBezTo>
                  <a:cubicBezTo>
                    <a:pt x="20096" y="15754"/>
                    <a:pt x="20103" y="15713"/>
                    <a:pt x="20114" y="15687"/>
                  </a:cubicBezTo>
                  <a:cubicBezTo>
                    <a:pt x="20160" y="15576"/>
                    <a:pt x="20250" y="15322"/>
                    <a:pt x="20287" y="15193"/>
                  </a:cubicBezTo>
                  <a:cubicBezTo>
                    <a:pt x="20309" y="15117"/>
                    <a:pt x="20341" y="15040"/>
                    <a:pt x="20356" y="15017"/>
                  </a:cubicBezTo>
                  <a:cubicBezTo>
                    <a:pt x="20370" y="14994"/>
                    <a:pt x="20385" y="14942"/>
                    <a:pt x="20392" y="14904"/>
                  </a:cubicBezTo>
                  <a:cubicBezTo>
                    <a:pt x="20422" y="14739"/>
                    <a:pt x="20487" y="14474"/>
                    <a:pt x="20502" y="14461"/>
                  </a:cubicBezTo>
                  <a:cubicBezTo>
                    <a:pt x="20522" y="14443"/>
                    <a:pt x="20634" y="14030"/>
                    <a:pt x="20634" y="13974"/>
                  </a:cubicBezTo>
                  <a:cubicBezTo>
                    <a:pt x="20634" y="13949"/>
                    <a:pt x="20640" y="13934"/>
                    <a:pt x="20652" y="13934"/>
                  </a:cubicBezTo>
                  <a:cubicBezTo>
                    <a:pt x="20664" y="13934"/>
                    <a:pt x="20675" y="13880"/>
                    <a:pt x="20675" y="13820"/>
                  </a:cubicBezTo>
                  <a:cubicBezTo>
                    <a:pt x="20675" y="13760"/>
                    <a:pt x="20693" y="13696"/>
                    <a:pt x="20712" y="13673"/>
                  </a:cubicBezTo>
                  <a:cubicBezTo>
                    <a:pt x="20730" y="13650"/>
                    <a:pt x="20743" y="13598"/>
                    <a:pt x="20743" y="13559"/>
                  </a:cubicBezTo>
                  <a:cubicBezTo>
                    <a:pt x="20743" y="13521"/>
                    <a:pt x="20754" y="13484"/>
                    <a:pt x="20766" y="13474"/>
                  </a:cubicBezTo>
                  <a:cubicBezTo>
                    <a:pt x="20779" y="13465"/>
                    <a:pt x="20789" y="13412"/>
                    <a:pt x="20789" y="13361"/>
                  </a:cubicBezTo>
                  <a:cubicBezTo>
                    <a:pt x="20789" y="13309"/>
                    <a:pt x="20800" y="13263"/>
                    <a:pt x="20812" y="13253"/>
                  </a:cubicBezTo>
                  <a:cubicBezTo>
                    <a:pt x="20824" y="13244"/>
                    <a:pt x="20835" y="13214"/>
                    <a:pt x="20835" y="13191"/>
                  </a:cubicBezTo>
                  <a:cubicBezTo>
                    <a:pt x="20835" y="13167"/>
                    <a:pt x="20845" y="13108"/>
                    <a:pt x="20862" y="13060"/>
                  </a:cubicBezTo>
                  <a:cubicBezTo>
                    <a:pt x="20891" y="12979"/>
                    <a:pt x="20910" y="12914"/>
                    <a:pt x="20972" y="12612"/>
                  </a:cubicBezTo>
                  <a:cubicBezTo>
                    <a:pt x="20984" y="12551"/>
                    <a:pt x="20997" y="12450"/>
                    <a:pt x="21003" y="12385"/>
                  </a:cubicBezTo>
                  <a:cubicBezTo>
                    <a:pt x="21010" y="12320"/>
                    <a:pt x="21024" y="12266"/>
                    <a:pt x="21035" y="12266"/>
                  </a:cubicBezTo>
                  <a:cubicBezTo>
                    <a:pt x="21047" y="12266"/>
                    <a:pt x="21058" y="11962"/>
                    <a:pt x="21058" y="11563"/>
                  </a:cubicBezTo>
                  <a:cubicBezTo>
                    <a:pt x="21058" y="10885"/>
                    <a:pt x="21056" y="10848"/>
                    <a:pt x="21008" y="10734"/>
                  </a:cubicBezTo>
                  <a:cubicBezTo>
                    <a:pt x="20947" y="10592"/>
                    <a:pt x="20826" y="10445"/>
                    <a:pt x="20611" y="10241"/>
                  </a:cubicBezTo>
                  <a:cubicBezTo>
                    <a:pt x="20523" y="10157"/>
                    <a:pt x="20399" y="10032"/>
                    <a:pt x="20337" y="9969"/>
                  </a:cubicBezTo>
                  <a:cubicBezTo>
                    <a:pt x="20276" y="9905"/>
                    <a:pt x="20201" y="9847"/>
                    <a:pt x="20173" y="9838"/>
                  </a:cubicBezTo>
                  <a:cubicBezTo>
                    <a:pt x="20145" y="9829"/>
                    <a:pt x="20063" y="9773"/>
                    <a:pt x="19986" y="9708"/>
                  </a:cubicBezTo>
                  <a:cubicBezTo>
                    <a:pt x="19910" y="9642"/>
                    <a:pt x="19828" y="9575"/>
                    <a:pt x="19808" y="9560"/>
                  </a:cubicBezTo>
                  <a:cubicBezTo>
                    <a:pt x="19788" y="9545"/>
                    <a:pt x="19724" y="9488"/>
                    <a:pt x="19662" y="9435"/>
                  </a:cubicBezTo>
                  <a:cubicBezTo>
                    <a:pt x="19600" y="9383"/>
                    <a:pt x="19500" y="9298"/>
                    <a:pt x="19439" y="9248"/>
                  </a:cubicBezTo>
                  <a:cubicBezTo>
                    <a:pt x="19266" y="9107"/>
                    <a:pt x="19248" y="9094"/>
                    <a:pt x="19138" y="8987"/>
                  </a:cubicBezTo>
                  <a:cubicBezTo>
                    <a:pt x="19081" y="8932"/>
                    <a:pt x="19015" y="8879"/>
                    <a:pt x="18987" y="8868"/>
                  </a:cubicBezTo>
                  <a:cubicBezTo>
                    <a:pt x="18959" y="8857"/>
                    <a:pt x="18937" y="8837"/>
                    <a:pt x="18937" y="8823"/>
                  </a:cubicBezTo>
                  <a:cubicBezTo>
                    <a:pt x="18937" y="8808"/>
                    <a:pt x="18927" y="8794"/>
                    <a:pt x="18914" y="8794"/>
                  </a:cubicBezTo>
                  <a:cubicBezTo>
                    <a:pt x="18887" y="8794"/>
                    <a:pt x="18706" y="8654"/>
                    <a:pt x="18695" y="8624"/>
                  </a:cubicBezTo>
                  <a:cubicBezTo>
                    <a:pt x="18691" y="8613"/>
                    <a:pt x="18678" y="8601"/>
                    <a:pt x="18668" y="8601"/>
                  </a:cubicBezTo>
                  <a:cubicBezTo>
                    <a:pt x="18627" y="8601"/>
                    <a:pt x="18311" y="8310"/>
                    <a:pt x="18298" y="8261"/>
                  </a:cubicBezTo>
                  <a:cubicBezTo>
                    <a:pt x="18291" y="8233"/>
                    <a:pt x="18273" y="8210"/>
                    <a:pt x="18262" y="8210"/>
                  </a:cubicBezTo>
                  <a:cubicBezTo>
                    <a:pt x="18250" y="8210"/>
                    <a:pt x="18243" y="8193"/>
                    <a:pt x="18243" y="8170"/>
                  </a:cubicBezTo>
                  <a:cubicBezTo>
                    <a:pt x="18243" y="8147"/>
                    <a:pt x="18225" y="8131"/>
                    <a:pt x="18207" y="8131"/>
                  </a:cubicBezTo>
                  <a:cubicBezTo>
                    <a:pt x="18188" y="8131"/>
                    <a:pt x="18175" y="8119"/>
                    <a:pt x="18175" y="8108"/>
                  </a:cubicBezTo>
                  <a:cubicBezTo>
                    <a:pt x="18175" y="8096"/>
                    <a:pt x="18113" y="8009"/>
                    <a:pt x="18038" y="7909"/>
                  </a:cubicBezTo>
                  <a:cubicBezTo>
                    <a:pt x="17835" y="7640"/>
                    <a:pt x="17705" y="7448"/>
                    <a:pt x="17705" y="7416"/>
                  </a:cubicBezTo>
                  <a:cubicBezTo>
                    <a:pt x="17705" y="7400"/>
                    <a:pt x="17692" y="7379"/>
                    <a:pt x="17673" y="7370"/>
                  </a:cubicBezTo>
                  <a:cubicBezTo>
                    <a:pt x="17655" y="7362"/>
                    <a:pt x="17641" y="7339"/>
                    <a:pt x="17641" y="7319"/>
                  </a:cubicBezTo>
                  <a:cubicBezTo>
                    <a:pt x="17641" y="7300"/>
                    <a:pt x="17620" y="7250"/>
                    <a:pt x="17596" y="7212"/>
                  </a:cubicBezTo>
                  <a:cubicBezTo>
                    <a:pt x="17572" y="7173"/>
                    <a:pt x="17550" y="7123"/>
                    <a:pt x="17550" y="7098"/>
                  </a:cubicBezTo>
                  <a:cubicBezTo>
                    <a:pt x="17550" y="7073"/>
                    <a:pt x="17536" y="7038"/>
                    <a:pt x="17518" y="7019"/>
                  </a:cubicBezTo>
                  <a:cubicBezTo>
                    <a:pt x="17500" y="7000"/>
                    <a:pt x="17482" y="6967"/>
                    <a:pt x="17482" y="6945"/>
                  </a:cubicBezTo>
                  <a:cubicBezTo>
                    <a:pt x="17482" y="6923"/>
                    <a:pt x="17465" y="6855"/>
                    <a:pt x="17440" y="6792"/>
                  </a:cubicBezTo>
                  <a:cubicBezTo>
                    <a:pt x="17416" y="6729"/>
                    <a:pt x="17395" y="6662"/>
                    <a:pt x="17395" y="6644"/>
                  </a:cubicBezTo>
                  <a:cubicBezTo>
                    <a:pt x="17395" y="6626"/>
                    <a:pt x="17381" y="6595"/>
                    <a:pt x="17363" y="6576"/>
                  </a:cubicBezTo>
                  <a:cubicBezTo>
                    <a:pt x="17344" y="6557"/>
                    <a:pt x="17326" y="6519"/>
                    <a:pt x="17326" y="6491"/>
                  </a:cubicBezTo>
                  <a:cubicBezTo>
                    <a:pt x="17326" y="6463"/>
                    <a:pt x="17315" y="6430"/>
                    <a:pt x="17299" y="6417"/>
                  </a:cubicBezTo>
                  <a:cubicBezTo>
                    <a:pt x="17234" y="6368"/>
                    <a:pt x="17057" y="6018"/>
                    <a:pt x="17057" y="5935"/>
                  </a:cubicBezTo>
                  <a:cubicBezTo>
                    <a:pt x="17057" y="5907"/>
                    <a:pt x="17051" y="5877"/>
                    <a:pt x="17039" y="5867"/>
                  </a:cubicBezTo>
                  <a:cubicBezTo>
                    <a:pt x="17026" y="5857"/>
                    <a:pt x="17016" y="5689"/>
                    <a:pt x="17016" y="5464"/>
                  </a:cubicBezTo>
                  <a:cubicBezTo>
                    <a:pt x="17016" y="5172"/>
                    <a:pt x="17005" y="5075"/>
                    <a:pt x="16980" y="5033"/>
                  </a:cubicBezTo>
                  <a:cubicBezTo>
                    <a:pt x="16962" y="5004"/>
                    <a:pt x="16948" y="4958"/>
                    <a:pt x="16948" y="4931"/>
                  </a:cubicBezTo>
                  <a:cubicBezTo>
                    <a:pt x="16947" y="4904"/>
                    <a:pt x="16935" y="4852"/>
                    <a:pt x="16920" y="4818"/>
                  </a:cubicBezTo>
                  <a:cubicBezTo>
                    <a:pt x="16906" y="4784"/>
                    <a:pt x="16890" y="4736"/>
                    <a:pt x="16879" y="4710"/>
                  </a:cubicBezTo>
                  <a:cubicBezTo>
                    <a:pt x="16869" y="4683"/>
                    <a:pt x="16857" y="4541"/>
                    <a:pt x="16857" y="4398"/>
                  </a:cubicBezTo>
                  <a:cubicBezTo>
                    <a:pt x="16857" y="4200"/>
                    <a:pt x="16850" y="4129"/>
                    <a:pt x="16825" y="4103"/>
                  </a:cubicBezTo>
                  <a:cubicBezTo>
                    <a:pt x="16806" y="4084"/>
                    <a:pt x="16793" y="4050"/>
                    <a:pt x="16793" y="4029"/>
                  </a:cubicBezTo>
                  <a:cubicBezTo>
                    <a:pt x="16793" y="4008"/>
                    <a:pt x="16781" y="3971"/>
                    <a:pt x="16770" y="3944"/>
                  </a:cubicBezTo>
                  <a:cubicBezTo>
                    <a:pt x="16738" y="3866"/>
                    <a:pt x="16701" y="3703"/>
                    <a:pt x="16701" y="3643"/>
                  </a:cubicBezTo>
                  <a:cubicBezTo>
                    <a:pt x="16701" y="3613"/>
                    <a:pt x="16688" y="3560"/>
                    <a:pt x="16669" y="3530"/>
                  </a:cubicBezTo>
                  <a:cubicBezTo>
                    <a:pt x="16648" y="3495"/>
                    <a:pt x="16634" y="3412"/>
                    <a:pt x="16633" y="3286"/>
                  </a:cubicBezTo>
                  <a:cubicBezTo>
                    <a:pt x="16632" y="3161"/>
                    <a:pt x="16622" y="3071"/>
                    <a:pt x="16601" y="3036"/>
                  </a:cubicBezTo>
                  <a:cubicBezTo>
                    <a:pt x="16583" y="3007"/>
                    <a:pt x="16569" y="2953"/>
                    <a:pt x="16569" y="2917"/>
                  </a:cubicBezTo>
                  <a:cubicBezTo>
                    <a:pt x="16569" y="2881"/>
                    <a:pt x="16548" y="2799"/>
                    <a:pt x="16523" y="2736"/>
                  </a:cubicBezTo>
                  <a:cubicBezTo>
                    <a:pt x="16499" y="2673"/>
                    <a:pt x="16478" y="2598"/>
                    <a:pt x="16478" y="2571"/>
                  </a:cubicBezTo>
                  <a:cubicBezTo>
                    <a:pt x="16478" y="2518"/>
                    <a:pt x="16409" y="2348"/>
                    <a:pt x="16382" y="2333"/>
                  </a:cubicBezTo>
                  <a:cubicBezTo>
                    <a:pt x="16373" y="2328"/>
                    <a:pt x="16368" y="2304"/>
                    <a:pt x="16368" y="2282"/>
                  </a:cubicBezTo>
                  <a:cubicBezTo>
                    <a:pt x="16368" y="2260"/>
                    <a:pt x="16358" y="2242"/>
                    <a:pt x="16346" y="2242"/>
                  </a:cubicBezTo>
                  <a:cubicBezTo>
                    <a:pt x="16333" y="2242"/>
                    <a:pt x="16323" y="2220"/>
                    <a:pt x="16323" y="2191"/>
                  </a:cubicBezTo>
                  <a:cubicBezTo>
                    <a:pt x="16323" y="2162"/>
                    <a:pt x="16309" y="2132"/>
                    <a:pt x="16291" y="2123"/>
                  </a:cubicBezTo>
                  <a:cubicBezTo>
                    <a:pt x="16272" y="2114"/>
                    <a:pt x="16254" y="2074"/>
                    <a:pt x="16254" y="2038"/>
                  </a:cubicBezTo>
                  <a:cubicBezTo>
                    <a:pt x="16254" y="1966"/>
                    <a:pt x="16155" y="1841"/>
                    <a:pt x="15990" y="1703"/>
                  </a:cubicBezTo>
                  <a:cubicBezTo>
                    <a:pt x="15934" y="1658"/>
                    <a:pt x="15882" y="1611"/>
                    <a:pt x="15876" y="1601"/>
                  </a:cubicBezTo>
                  <a:cubicBezTo>
                    <a:pt x="15870" y="1592"/>
                    <a:pt x="15833" y="1572"/>
                    <a:pt x="15794" y="1562"/>
                  </a:cubicBezTo>
                  <a:cubicBezTo>
                    <a:pt x="15754" y="1551"/>
                    <a:pt x="15721" y="1533"/>
                    <a:pt x="15721" y="1522"/>
                  </a:cubicBezTo>
                  <a:cubicBezTo>
                    <a:pt x="15721" y="1510"/>
                    <a:pt x="15690" y="1484"/>
                    <a:pt x="15657" y="1465"/>
                  </a:cubicBezTo>
                  <a:cubicBezTo>
                    <a:pt x="15568" y="1415"/>
                    <a:pt x="15407" y="1263"/>
                    <a:pt x="15406" y="1227"/>
                  </a:cubicBezTo>
                  <a:cubicBezTo>
                    <a:pt x="15405" y="1210"/>
                    <a:pt x="15395" y="1181"/>
                    <a:pt x="15378" y="1164"/>
                  </a:cubicBezTo>
                  <a:cubicBezTo>
                    <a:pt x="15362" y="1148"/>
                    <a:pt x="15324" y="1073"/>
                    <a:pt x="15296" y="1000"/>
                  </a:cubicBezTo>
                  <a:cubicBezTo>
                    <a:pt x="15268" y="927"/>
                    <a:pt x="15239" y="847"/>
                    <a:pt x="15228" y="824"/>
                  </a:cubicBezTo>
                  <a:cubicBezTo>
                    <a:pt x="15217" y="801"/>
                    <a:pt x="15198" y="758"/>
                    <a:pt x="15187" y="728"/>
                  </a:cubicBezTo>
                  <a:cubicBezTo>
                    <a:pt x="15156" y="641"/>
                    <a:pt x="15069" y="539"/>
                    <a:pt x="14972" y="467"/>
                  </a:cubicBezTo>
                  <a:cubicBezTo>
                    <a:pt x="14924" y="430"/>
                    <a:pt x="14865" y="377"/>
                    <a:pt x="14845" y="353"/>
                  </a:cubicBezTo>
                  <a:cubicBezTo>
                    <a:pt x="14634" y="111"/>
                    <a:pt x="14438" y="32"/>
                    <a:pt x="13982" y="7"/>
                  </a:cubicBezTo>
                  <a:close/>
                  <a:moveTo>
                    <a:pt x="10780" y="5226"/>
                  </a:moveTo>
                  <a:lnTo>
                    <a:pt x="10780" y="5340"/>
                  </a:lnTo>
                  <a:cubicBezTo>
                    <a:pt x="10781" y="5401"/>
                    <a:pt x="10794" y="5465"/>
                    <a:pt x="10807" y="5481"/>
                  </a:cubicBezTo>
                  <a:cubicBezTo>
                    <a:pt x="10831" y="5511"/>
                    <a:pt x="10826" y="5693"/>
                    <a:pt x="10793" y="5958"/>
                  </a:cubicBezTo>
                  <a:cubicBezTo>
                    <a:pt x="10781" y="6059"/>
                    <a:pt x="10749" y="6100"/>
                    <a:pt x="10716" y="6060"/>
                  </a:cubicBezTo>
                  <a:cubicBezTo>
                    <a:pt x="10702" y="6043"/>
                    <a:pt x="10733" y="5531"/>
                    <a:pt x="10757" y="5368"/>
                  </a:cubicBezTo>
                  <a:lnTo>
                    <a:pt x="10780" y="5226"/>
                  </a:lnTo>
                  <a:close/>
                  <a:moveTo>
                    <a:pt x="10675" y="6741"/>
                  </a:moveTo>
                  <a:lnTo>
                    <a:pt x="10752" y="6803"/>
                  </a:lnTo>
                  <a:cubicBezTo>
                    <a:pt x="10825" y="6856"/>
                    <a:pt x="10847" y="6855"/>
                    <a:pt x="10935" y="6826"/>
                  </a:cubicBezTo>
                  <a:cubicBezTo>
                    <a:pt x="10989" y="6808"/>
                    <a:pt x="11076" y="6797"/>
                    <a:pt x="11131" y="6797"/>
                  </a:cubicBezTo>
                  <a:cubicBezTo>
                    <a:pt x="11221" y="6797"/>
                    <a:pt x="11242" y="6809"/>
                    <a:pt x="11332" y="6922"/>
                  </a:cubicBezTo>
                  <a:cubicBezTo>
                    <a:pt x="11387" y="6992"/>
                    <a:pt x="11432" y="7065"/>
                    <a:pt x="11432" y="7087"/>
                  </a:cubicBezTo>
                  <a:cubicBezTo>
                    <a:pt x="11432" y="7108"/>
                    <a:pt x="11452" y="7153"/>
                    <a:pt x="11478" y="7183"/>
                  </a:cubicBezTo>
                  <a:cubicBezTo>
                    <a:pt x="11516" y="7227"/>
                    <a:pt x="11522" y="7257"/>
                    <a:pt x="11510" y="7331"/>
                  </a:cubicBezTo>
                  <a:cubicBezTo>
                    <a:pt x="11473" y="7552"/>
                    <a:pt x="11472" y="7640"/>
                    <a:pt x="11501" y="7705"/>
                  </a:cubicBezTo>
                  <a:cubicBezTo>
                    <a:pt x="11524" y="7759"/>
                    <a:pt x="11526" y="7782"/>
                    <a:pt x="11505" y="7824"/>
                  </a:cubicBezTo>
                  <a:cubicBezTo>
                    <a:pt x="11474" y="7887"/>
                    <a:pt x="11468" y="7979"/>
                    <a:pt x="11496" y="8000"/>
                  </a:cubicBezTo>
                  <a:cubicBezTo>
                    <a:pt x="11507" y="8008"/>
                    <a:pt x="11510" y="8045"/>
                    <a:pt x="11505" y="8080"/>
                  </a:cubicBezTo>
                  <a:cubicBezTo>
                    <a:pt x="11488" y="8201"/>
                    <a:pt x="11529" y="8228"/>
                    <a:pt x="11738" y="8233"/>
                  </a:cubicBezTo>
                  <a:cubicBezTo>
                    <a:pt x="11890" y="8236"/>
                    <a:pt x="11937" y="8243"/>
                    <a:pt x="11952" y="8278"/>
                  </a:cubicBezTo>
                  <a:cubicBezTo>
                    <a:pt x="11982" y="8345"/>
                    <a:pt x="12053" y="8427"/>
                    <a:pt x="12126" y="8471"/>
                  </a:cubicBezTo>
                  <a:cubicBezTo>
                    <a:pt x="12161" y="8492"/>
                    <a:pt x="12211" y="8559"/>
                    <a:pt x="12235" y="8618"/>
                  </a:cubicBezTo>
                  <a:cubicBezTo>
                    <a:pt x="12296" y="8766"/>
                    <a:pt x="12294" y="8907"/>
                    <a:pt x="12226" y="9033"/>
                  </a:cubicBezTo>
                  <a:cubicBezTo>
                    <a:pt x="12195" y="9089"/>
                    <a:pt x="12171" y="9167"/>
                    <a:pt x="12171" y="9203"/>
                  </a:cubicBezTo>
                  <a:cubicBezTo>
                    <a:pt x="12171" y="9239"/>
                    <a:pt x="12161" y="9265"/>
                    <a:pt x="12148" y="9265"/>
                  </a:cubicBezTo>
                  <a:cubicBezTo>
                    <a:pt x="12135" y="9265"/>
                    <a:pt x="12126" y="9405"/>
                    <a:pt x="12126" y="9623"/>
                  </a:cubicBezTo>
                  <a:cubicBezTo>
                    <a:pt x="12125" y="9882"/>
                    <a:pt x="12114" y="9995"/>
                    <a:pt x="12089" y="10054"/>
                  </a:cubicBezTo>
                  <a:cubicBezTo>
                    <a:pt x="12064" y="10113"/>
                    <a:pt x="12057" y="10230"/>
                    <a:pt x="12057" y="10502"/>
                  </a:cubicBezTo>
                  <a:cubicBezTo>
                    <a:pt x="12057" y="10704"/>
                    <a:pt x="12048" y="10908"/>
                    <a:pt x="12034" y="10956"/>
                  </a:cubicBezTo>
                  <a:cubicBezTo>
                    <a:pt x="12017" y="11019"/>
                    <a:pt x="12015" y="11071"/>
                    <a:pt x="12034" y="11143"/>
                  </a:cubicBezTo>
                  <a:cubicBezTo>
                    <a:pt x="12063" y="11252"/>
                    <a:pt x="12048" y="11347"/>
                    <a:pt x="12002" y="11347"/>
                  </a:cubicBezTo>
                  <a:cubicBezTo>
                    <a:pt x="11986" y="11347"/>
                    <a:pt x="11970" y="11358"/>
                    <a:pt x="11966" y="11370"/>
                  </a:cubicBezTo>
                  <a:cubicBezTo>
                    <a:pt x="11962" y="11381"/>
                    <a:pt x="11913" y="11424"/>
                    <a:pt x="11861" y="11466"/>
                  </a:cubicBezTo>
                  <a:cubicBezTo>
                    <a:pt x="11809" y="11508"/>
                    <a:pt x="11761" y="11546"/>
                    <a:pt x="11752" y="11546"/>
                  </a:cubicBezTo>
                  <a:cubicBezTo>
                    <a:pt x="11742" y="11545"/>
                    <a:pt x="11696" y="11505"/>
                    <a:pt x="11647" y="11460"/>
                  </a:cubicBezTo>
                  <a:cubicBezTo>
                    <a:pt x="11597" y="11416"/>
                    <a:pt x="11510" y="11349"/>
                    <a:pt x="11455" y="11307"/>
                  </a:cubicBezTo>
                  <a:cubicBezTo>
                    <a:pt x="11400" y="11266"/>
                    <a:pt x="11327" y="11195"/>
                    <a:pt x="11295" y="11154"/>
                  </a:cubicBezTo>
                  <a:cubicBezTo>
                    <a:pt x="11240" y="11084"/>
                    <a:pt x="11024" y="10905"/>
                    <a:pt x="10994" y="10905"/>
                  </a:cubicBezTo>
                  <a:cubicBezTo>
                    <a:pt x="10972" y="10905"/>
                    <a:pt x="10752" y="10730"/>
                    <a:pt x="10743" y="10706"/>
                  </a:cubicBezTo>
                  <a:cubicBezTo>
                    <a:pt x="10739" y="10694"/>
                    <a:pt x="10726" y="10683"/>
                    <a:pt x="10716" y="10683"/>
                  </a:cubicBezTo>
                  <a:cubicBezTo>
                    <a:pt x="10690" y="10683"/>
                    <a:pt x="10433" y="10469"/>
                    <a:pt x="10424" y="10439"/>
                  </a:cubicBezTo>
                  <a:cubicBezTo>
                    <a:pt x="10420" y="10426"/>
                    <a:pt x="10364" y="10371"/>
                    <a:pt x="10301" y="10315"/>
                  </a:cubicBezTo>
                  <a:cubicBezTo>
                    <a:pt x="10198" y="10223"/>
                    <a:pt x="10004" y="9948"/>
                    <a:pt x="10004" y="9895"/>
                  </a:cubicBezTo>
                  <a:cubicBezTo>
                    <a:pt x="10004" y="9883"/>
                    <a:pt x="9982" y="9835"/>
                    <a:pt x="9954" y="9787"/>
                  </a:cubicBezTo>
                  <a:cubicBezTo>
                    <a:pt x="9887" y="9670"/>
                    <a:pt x="9849" y="9573"/>
                    <a:pt x="9849" y="9526"/>
                  </a:cubicBezTo>
                  <a:cubicBezTo>
                    <a:pt x="9849" y="9483"/>
                    <a:pt x="9805" y="9385"/>
                    <a:pt x="9762" y="9328"/>
                  </a:cubicBezTo>
                  <a:cubicBezTo>
                    <a:pt x="9724" y="9275"/>
                    <a:pt x="9727" y="9014"/>
                    <a:pt x="9767" y="8947"/>
                  </a:cubicBezTo>
                  <a:cubicBezTo>
                    <a:pt x="9785" y="8918"/>
                    <a:pt x="9803" y="8856"/>
                    <a:pt x="9803" y="8811"/>
                  </a:cubicBezTo>
                  <a:cubicBezTo>
                    <a:pt x="9804" y="8734"/>
                    <a:pt x="9834" y="8578"/>
                    <a:pt x="9867" y="8494"/>
                  </a:cubicBezTo>
                  <a:cubicBezTo>
                    <a:pt x="9883" y="8453"/>
                    <a:pt x="10133" y="8219"/>
                    <a:pt x="10164" y="8216"/>
                  </a:cubicBezTo>
                  <a:cubicBezTo>
                    <a:pt x="10183" y="8214"/>
                    <a:pt x="10223" y="8175"/>
                    <a:pt x="10305" y="8080"/>
                  </a:cubicBezTo>
                  <a:cubicBezTo>
                    <a:pt x="10371" y="8004"/>
                    <a:pt x="10538" y="7569"/>
                    <a:pt x="10538" y="7478"/>
                  </a:cubicBezTo>
                  <a:cubicBezTo>
                    <a:pt x="10538" y="7441"/>
                    <a:pt x="10556" y="7380"/>
                    <a:pt x="10574" y="7336"/>
                  </a:cubicBezTo>
                  <a:cubicBezTo>
                    <a:pt x="10593" y="7293"/>
                    <a:pt x="10606" y="7201"/>
                    <a:pt x="10606" y="7138"/>
                  </a:cubicBezTo>
                  <a:cubicBezTo>
                    <a:pt x="10606" y="7075"/>
                    <a:pt x="10620" y="6989"/>
                    <a:pt x="10638" y="6945"/>
                  </a:cubicBezTo>
                  <a:cubicBezTo>
                    <a:pt x="10657" y="6901"/>
                    <a:pt x="10675" y="6837"/>
                    <a:pt x="10675" y="6803"/>
                  </a:cubicBezTo>
                  <a:lnTo>
                    <a:pt x="10675" y="6741"/>
                  </a:lnTo>
                  <a:close/>
                </a:path>
              </a:pathLst>
            </a:custGeom>
            <a:ln w="3175" cap="flat">
              <a:noFill/>
              <a:miter lim="400000"/>
            </a:ln>
            <a:effectLst/>
          </p:spPr>
        </p:pic>
      </p:grpSp>
      <p:sp>
        <p:nvSpPr>
          <p:cNvPr id="216" name="Nearly every global superstar is built on a core artist–producer bond — partnerships that create not just hits, but cultural momentum, credibility, and a consistent identity that scales. We are structured and intend to capture both sides of that value: w"/>
          <p:cNvSpPr txBox="1"/>
          <p:nvPr/>
        </p:nvSpPr>
        <p:spPr>
          <a:xfrm>
            <a:off x="6704999" y="14601025"/>
            <a:ext cx="6602865" cy="2875337"/>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80000"/>
              </a:lnSpc>
              <a:spcBef>
                <a:spcPts val="1200"/>
              </a:spcBef>
              <a:defRPr spc="-50" sz="2500"/>
            </a:lvl1pPr>
          </a:lstStyle>
          <a:p>
            <a:pPr/>
            <a:r>
              <a:t>Nearly every global superstar is built on a core artist–producer bond — partnerships that create not just hits, but cultural momentum, credibility, and a consistent identity that scales. We are structured and intend to capture both sides of that value: with Hudson × Jack as the model, we multiply returns across artist and producer lanes, creating a halo effect that compounds across the entire roster.</a:t>
            </a:r>
          </a:p>
        </p:txBody>
      </p:sp>
      <p:sp>
        <p:nvSpPr>
          <p:cNvPr id="217" name="History Proves the Power of Artist–Producer Partnerships"/>
          <p:cNvSpPr txBox="1"/>
          <p:nvPr/>
        </p:nvSpPr>
        <p:spPr>
          <a:xfrm>
            <a:off x="6704999" y="13926267"/>
            <a:ext cx="6313117" cy="661339"/>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80000"/>
              </a:lnSpc>
              <a:spcBef>
                <a:spcPts val="900"/>
              </a:spcBef>
              <a:defRPr b="1" sz="2200"/>
            </a:lvl1pPr>
          </a:lstStyle>
          <a:p>
            <a:pPr/>
            <a:r>
              <a:t>History Proves the Power of Artist–Producer Partnerships</a:t>
            </a:r>
          </a:p>
        </p:txBody>
      </p:sp>
      <p:sp>
        <p:nvSpPr>
          <p:cNvPr id="218" name="Individually, they already create value. Together, their synergy and output value compounds into exponential upside captured by AMF."/>
          <p:cNvSpPr txBox="1"/>
          <p:nvPr/>
        </p:nvSpPr>
        <p:spPr>
          <a:xfrm>
            <a:off x="1303205" y="13503330"/>
            <a:ext cx="5353728" cy="1372418"/>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defTabSz="457200">
              <a:lnSpc>
                <a:spcPct val="80000"/>
              </a:lnSpc>
              <a:spcBef>
                <a:spcPts val="0"/>
              </a:spcBef>
              <a:defRPr sz="2000"/>
            </a:pPr>
            <a:r>
              <a:t>Individually, they already create value. </a:t>
            </a:r>
            <a:r>
              <a:rPr b="1"/>
              <a:t>Together, their synergy and output value compounds into exponential upside captured by AMF.</a:t>
            </a:r>
            <a:endParaRPr b="1"/>
          </a:p>
        </p:txBody>
      </p:sp>
      <p:graphicFrame>
        <p:nvGraphicFramePr>
          <p:cNvPr id="219" name="2D Column Chart"/>
          <p:cNvGraphicFramePr/>
          <p:nvPr/>
        </p:nvGraphicFramePr>
        <p:xfrm>
          <a:off x="707021" y="14347820"/>
          <a:ext cx="4826342" cy="4637719"/>
        </p:xfrm>
        <a:graphic xmlns:a="http://schemas.openxmlformats.org/drawingml/2006/main">
          <a:graphicData uri="http://schemas.openxmlformats.org/drawingml/2006/chart">
            <c:chart xmlns:c="http://schemas.openxmlformats.org/drawingml/2006/chart" r:id="rId8"/>
          </a:graphicData>
        </a:graphic>
      </p:graphicFrame>
      <p:sp>
        <p:nvSpPr>
          <p:cNvPr id="220" name="Hudson…"/>
          <p:cNvSpPr txBox="1"/>
          <p:nvPr/>
        </p:nvSpPr>
        <p:spPr>
          <a:xfrm>
            <a:off x="1287826" y="18732919"/>
            <a:ext cx="1067110" cy="514813"/>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p>
            <a:pPr>
              <a:spcBef>
                <a:spcPts val="0"/>
              </a:spcBef>
              <a:defRPr b="1" spc="-64" sz="1600"/>
            </a:pPr>
            <a:r>
              <a:t>Hudson</a:t>
            </a:r>
            <a:r>
              <a:rPr b="0"/>
              <a:t> </a:t>
            </a:r>
            <a:endParaRPr b="0"/>
          </a:p>
          <a:p>
            <a:pPr>
              <a:spcBef>
                <a:spcPts val="0"/>
              </a:spcBef>
              <a:defRPr b="1" spc="-64" sz="1600"/>
            </a:pPr>
            <a:r>
              <a:rPr b="0"/>
              <a:t>(Individually)</a:t>
            </a:r>
          </a:p>
        </p:txBody>
      </p:sp>
      <p:sp>
        <p:nvSpPr>
          <p:cNvPr id="221" name="Jack…"/>
          <p:cNvSpPr txBox="1"/>
          <p:nvPr/>
        </p:nvSpPr>
        <p:spPr>
          <a:xfrm>
            <a:off x="3000583" y="18732919"/>
            <a:ext cx="1067111" cy="514813"/>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p>
            <a:pPr>
              <a:spcBef>
                <a:spcPts val="0"/>
              </a:spcBef>
              <a:defRPr b="1" spc="-64" sz="1600"/>
            </a:pPr>
            <a:r>
              <a:t>Jack </a:t>
            </a:r>
          </a:p>
          <a:p>
            <a:pPr>
              <a:spcBef>
                <a:spcPts val="0"/>
              </a:spcBef>
              <a:defRPr spc="-64" sz="1600"/>
            </a:pPr>
            <a:r>
              <a:t>(Individually)</a:t>
            </a:r>
          </a:p>
        </p:txBody>
      </p:sp>
      <p:sp>
        <p:nvSpPr>
          <p:cNvPr id="222" name="Illustrative Future Annual Value (Commission $M)"/>
          <p:cNvSpPr txBox="1"/>
          <p:nvPr/>
        </p:nvSpPr>
        <p:spPr>
          <a:xfrm rot="16200000">
            <a:off x="-1176633" y="16244359"/>
            <a:ext cx="4210454" cy="653091"/>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a:defRPr sz="2000"/>
            </a:lvl1pPr>
          </a:lstStyle>
          <a:p>
            <a:pPr/>
            <a:r>
              <a:t>Illustrative Future Annual Value (Commission $M) </a:t>
            </a:r>
          </a:p>
        </p:txBody>
      </p:sp>
      <p:sp>
        <p:nvSpPr>
          <p:cNvPr id="223" name="Jack x  Hudson…"/>
          <p:cNvSpPr txBox="1"/>
          <p:nvPr/>
        </p:nvSpPr>
        <p:spPr>
          <a:xfrm>
            <a:off x="4575881" y="18743218"/>
            <a:ext cx="1460303" cy="527308"/>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a:spcBef>
                <a:spcPts val="0"/>
              </a:spcBef>
              <a:defRPr b="1" spc="-64" sz="1600"/>
            </a:pPr>
            <a:r>
              <a:t>Jack x  Hudson </a:t>
            </a:r>
          </a:p>
          <a:p>
            <a:pPr>
              <a:spcBef>
                <a:spcPts val="0"/>
              </a:spcBef>
              <a:defRPr b="1" spc="-64" sz="1600"/>
            </a:pPr>
            <a:r>
              <a:t>Multiplier Effect</a:t>
            </a:r>
          </a:p>
        </p:txBody>
      </p:sp>
      <p:sp>
        <p:nvSpPr>
          <p:cNvPr id="224" name="Jack + Hudson"/>
          <p:cNvSpPr txBox="1"/>
          <p:nvPr/>
        </p:nvSpPr>
        <p:spPr>
          <a:xfrm>
            <a:off x="1312057" y="12996333"/>
            <a:ext cx="6375373" cy="509451"/>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90000"/>
              </a:lnSpc>
              <a:spcBef>
                <a:spcPts val="0"/>
              </a:spcBef>
              <a:defRPr b="1" spc="-150" sz="3000"/>
            </a:lvl1pPr>
          </a:lstStyle>
          <a:p>
            <a:pPr/>
            <a:r>
              <a:t>Jack + Hudson</a:t>
            </a:r>
          </a:p>
        </p:txBody>
      </p:sp>
      <p:grpSp>
        <p:nvGrpSpPr>
          <p:cNvPr id="245" name="Group"/>
          <p:cNvGrpSpPr/>
          <p:nvPr/>
        </p:nvGrpSpPr>
        <p:grpSpPr>
          <a:xfrm>
            <a:off x="1413242" y="5474082"/>
            <a:ext cx="11048419" cy="5094850"/>
            <a:chOff x="0" y="0"/>
            <a:chExt cx="11048417" cy="5094848"/>
          </a:xfrm>
        </p:grpSpPr>
        <p:sp>
          <p:nvSpPr>
            <p:cNvPr id="225" name="Rectangle"/>
            <p:cNvSpPr/>
            <p:nvPr/>
          </p:nvSpPr>
          <p:spPr>
            <a:xfrm>
              <a:off x="286716" y="1360609"/>
              <a:ext cx="9933080" cy="731521"/>
            </a:xfrm>
            <a:prstGeom prst="rect">
              <a:avLst/>
            </a:prstGeom>
            <a:solidFill>
              <a:srgbClr val="4F81BD"/>
            </a:solidFill>
            <a:ln w="9525" cap="flat">
              <a:solidFill>
                <a:srgbClr val="FFFFFF"/>
              </a:solidFill>
              <a:prstDash val="solid"/>
              <a:round/>
            </a:ln>
            <a:effectLst/>
          </p:spPr>
          <p:txBody>
            <a:bodyPr wrap="square" lIns="45719" tIns="45719" rIns="45719" bIns="45719" numCol="1" anchor="ctr">
              <a:noAutofit/>
            </a:bodyPr>
            <a:lstStyle/>
            <a:p>
              <a:pPr algn="ctr" defTabSz="457200">
                <a:spcBef>
                  <a:spcPts val="0"/>
                </a:spcBef>
                <a:defRPr sz="1800">
                  <a:solidFill>
                    <a:srgbClr val="FFFFFF"/>
                  </a:solidFill>
                  <a:latin typeface="Calibri"/>
                  <a:ea typeface="Calibri"/>
                  <a:cs typeface="Calibri"/>
                  <a:sym typeface="Calibri"/>
                </a:defRPr>
              </a:pPr>
            </a:p>
          </p:txBody>
        </p:sp>
        <p:sp>
          <p:nvSpPr>
            <p:cNvPr id="226" name="Roster Synergy…"/>
            <p:cNvSpPr txBox="1"/>
            <p:nvPr/>
          </p:nvSpPr>
          <p:spPr>
            <a:xfrm>
              <a:off x="378113" y="1498633"/>
              <a:ext cx="9750284" cy="45547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defTabSz="457200">
                <a:spcBef>
                  <a:spcPts val="0"/>
                </a:spcBef>
                <a:defRPr b="1" sz="1200">
                  <a:solidFill>
                    <a:srgbClr val="FFFFFF"/>
                  </a:solidFill>
                </a:defRPr>
              </a:pPr>
              <a:r>
                <a:t>Roster Synergy</a:t>
              </a:r>
            </a:p>
            <a:p>
              <a:pPr algn="ctr" defTabSz="457200">
                <a:spcBef>
                  <a:spcPts val="0"/>
                </a:spcBef>
                <a:defRPr sz="1200">
                  <a:solidFill>
                    <a:srgbClr val="FFFFFF"/>
                  </a:solidFill>
                </a:defRPr>
              </a:pPr>
              <a:r>
                <a:t>2× Base</a:t>
              </a:r>
            </a:p>
          </p:txBody>
        </p:sp>
        <p:sp>
          <p:nvSpPr>
            <p:cNvPr id="227" name="Rectangle"/>
            <p:cNvSpPr/>
            <p:nvPr/>
          </p:nvSpPr>
          <p:spPr>
            <a:xfrm>
              <a:off x="286716" y="2115208"/>
              <a:ext cx="9933080" cy="731521"/>
            </a:xfrm>
            <a:prstGeom prst="rect">
              <a:avLst/>
            </a:prstGeom>
            <a:solidFill>
              <a:srgbClr val="C0504D"/>
            </a:solidFill>
            <a:ln w="9525" cap="flat">
              <a:solidFill>
                <a:srgbClr val="FFFFFF"/>
              </a:solidFill>
              <a:prstDash val="solid"/>
              <a:round/>
            </a:ln>
            <a:effectLst/>
          </p:spPr>
          <p:txBody>
            <a:bodyPr wrap="square" lIns="45719" tIns="45719" rIns="45719" bIns="45719" numCol="1" anchor="ctr">
              <a:noAutofit/>
            </a:bodyPr>
            <a:lstStyle/>
            <a:p>
              <a:pPr algn="ctr" defTabSz="457200">
                <a:spcBef>
                  <a:spcPts val="0"/>
                </a:spcBef>
                <a:defRPr sz="1800">
                  <a:solidFill>
                    <a:srgbClr val="FFFFFF"/>
                  </a:solidFill>
                  <a:latin typeface="Calibri"/>
                  <a:ea typeface="Calibri"/>
                  <a:cs typeface="Calibri"/>
                  <a:sym typeface="Calibri"/>
                </a:defRPr>
              </a:pPr>
            </a:p>
          </p:txBody>
        </p:sp>
        <p:sp>
          <p:nvSpPr>
            <p:cNvPr id="228" name="Bigger Credits &amp; Collaborations…"/>
            <p:cNvSpPr txBox="1"/>
            <p:nvPr/>
          </p:nvSpPr>
          <p:spPr>
            <a:xfrm>
              <a:off x="378113" y="2253232"/>
              <a:ext cx="9750284" cy="455473"/>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defTabSz="457200">
                <a:spcBef>
                  <a:spcPts val="0"/>
                </a:spcBef>
                <a:defRPr b="1" sz="1200">
                  <a:solidFill>
                    <a:srgbClr val="FFFFFF"/>
                  </a:solidFill>
                </a:defRPr>
              </a:pPr>
              <a:r>
                <a:t>Bigger Credits &amp; Collaborations</a:t>
              </a:r>
            </a:p>
            <a:p>
              <a:pPr algn="ctr" defTabSz="457200">
                <a:spcBef>
                  <a:spcPts val="0"/>
                </a:spcBef>
                <a:defRPr sz="1200">
                  <a:solidFill>
                    <a:srgbClr val="FFFFFF"/>
                  </a:solidFill>
                </a:defRPr>
              </a:pPr>
              <a:r>
                <a:t>3× Revenue</a:t>
              </a:r>
            </a:p>
          </p:txBody>
        </p:sp>
        <p:sp>
          <p:nvSpPr>
            <p:cNvPr id="229" name="Rectangle"/>
            <p:cNvSpPr/>
            <p:nvPr/>
          </p:nvSpPr>
          <p:spPr>
            <a:xfrm>
              <a:off x="286716" y="2869951"/>
              <a:ext cx="9933080" cy="731521"/>
            </a:xfrm>
            <a:prstGeom prst="rect">
              <a:avLst/>
            </a:prstGeom>
            <a:solidFill>
              <a:srgbClr val="9BBB59"/>
            </a:solidFill>
            <a:ln w="9525" cap="flat">
              <a:solidFill>
                <a:srgbClr val="FFFFFF"/>
              </a:solidFill>
              <a:prstDash val="solid"/>
              <a:round/>
            </a:ln>
            <a:effectLst/>
          </p:spPr>
          <p:txBody>
            <a:bodyPr wrap="square" lIns="45719" tIns="45719" rIns="45719" bIns="45719" numCol="1" anchor="ctr">
              <a:noAutofit/>
            </a:bodyPr>
            <a:lstStyle/>
            <a:p>
              <a:pPr algn="ctr" defTabSz="457200">
                <a:spcBef>
                  <a:spcPts val="0"/>
                </a:spcBef>
                <a:defRPr sz="1800">
                  <a:solidFill>
                    <a:srgbClr val="FFFFFF"/>
                  </a:solidFill>
                  <a:latin typeface="Calibri"/>
                  <a:ea typeface="Calibri"/>
                  <a:cs typeface="Calibri"/>
                  <a:sym typeface="Calibri"/>
                </a:defRPr>
              </a:pPr>
            </a:p>
          </p:txBody>
        </p:sp>
        <p:sp>
          <p:nvSpPr>
            <p:cNvPr id="230" name="Industry Attention &amp; Validation…"/>
            <p:cNvSpPr txBox="1"/>
            <p:nvPr/>
          </p:nvSpPr>
          <p:spPr>
            <a:xfrm>
              <a:off x="378113" y="3007975"/>
              <a:ext cx="9750284" cy="45547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defTabSz="457200">
                <a:spcBef>
                  <a:spcPts val="0"/>
                </a:spcBef>
                <a:defRPr b="1" sz="1200">
                  <a:solidFill>
                    <a:srgbClr val="FFFFFF"/>
                  </a:solidFill>
                </a:defRPr>
              </a:pPr>
              <a:r>
                <a:t>Industry Attention &amp; Validation</a:t>
              </a:r>
            </a:p>
            <a:p>
              <a:pPr algn="ctr" defTabSz="457200">
                <a:spcBef>
                  <a:spcPts val="0"/>
                </a:spcBef>
                <a:defRPr sz="1200">
                  <a:solidFill>
                    <a:srgbClr val="FFFFFF"/>
                  </a:solidFill>
                </a:defRPr>
              </a:pPr>
              <a:r>
                <a:t>4× Revenue</a:t>
              </a:r>
            </a:p>
          </p:txBody>
        </p:sp>
        <p:sp>
          <p:nvSpPr>
            <p:cNvPr id="231" name="Rectangle"/>
            <p:cNvSpPr/>
            <p:nvPr/>
          </p:nvSpPr>
          <p:spPr>
            <a:xfrm>
              <a:off x="286716" y="3618273"/>
              <a:ext cx="9933080" cy="731521"/>
            </a:xfrm>
            <a:prstGeom prst="rect">
              <a:avLst/>
            </a:prstGeom>
            <a:solidFill>
              <a:srgbClr val="8064A2"/>
            </a:solidFill>
            <a:ln w="9525" cap="flat">
              <a:solidFill>
                <a:srgbClr val="FFFFFF"/>
              </a:solidFill>
              <a:prstDash val="solid"/>
              <a:round/>
            </a:ln>
            <a:effectLst/>
          </p:spPr>
          <p:txBody>
            <a:bodyPr wrap="square" lIns="45719" tIns="45719" rIns="45719" bIns="45719" numCol="1" anchor="ctr">
              <a:noAutofit/>
            </a:bodyPr>
            <a:lstStyle/>
            <a:p>
              <a:pPr algn="ctr" defTabSz="457200">
                <a:spcBef>
                  <a:spcPts val="0"/>
                </a:spcBef>
                <a:defRPr sz="1600">
                  <a:solidFill>
                    <a:srgbClr val="FFFFFF"/>
                  </a:solidFill>
                  <a:latin typeface="Calibri"/>
                  <a:ea typeface="Calibri"/>
                  <a:cs typeface="Calibri"/>
                  <a:sym typeface="Calibri"/>
                </a:defRPr>
              </a:pPr>
            </a:p>
          </p:txBody>
        </p:sp>
        <p:sp>
          <p:nvSpPr>
            <p:cNvPr id="232" name="Halo Effect…"/>
            <p:cNvSpPr txBox="1"/>
            <p:nvPr/>
          </p:nvSpPr>
          <p:spPr>
            <a:xfrm>
              <a:off x="378113" y="3753030"/>
              <a:ext cx="9750284" cy="45547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defTabSz="457200">
                <a:spcBef>
                  <a:spcPts val="0"/>
                </a:spcBef>
                <a:defRPr b="1" sz="1200">
                  <a:solidFill>
                    <a:srgbClr val="FFFFFF"/>
                  </a:solidFill>
                </a:defRPr>
              </a:pPr>
              <a:r>
                <a:t>Halo Effect</a:t>
              </a:r>
            </a:p>
            <a:p>
              <a:pPr algn="ctr" defTabSz="457200">
                <a:spcBef>
                  <a:spcPts val="0"/>
                </a:spcBef>
                <a:defRPr sz="1200">
                  <a:solidFill>
                    <a:srgbClr val="FFFFFF"/>
                  </a:solidFill>
                </a:defRPr>
              </a:pPr>
              <a:r>
                <a:t>5× Revenue</a:t>
              </a:r>
            </a:p>
          </p:txBody>
        </p:sp>
        <p:sp>
          <p:nvSpPr>
            <p:cNvPr id="233" name="Rectangle"/>
            <p:cNvSpPr/>
            <p:nvPr/>
          </p:nvSpPr>
          <p:spPr>
            <a:xfrm>
              <a:off x="286716" y="4363328"/>
              <a:ext cx="9933080" cy="731521"/>
            </a:xfrm>
            <a:prstGeom prst="rect">
              <a:avLst/>
            </a:prstGeom>
            <a:solidFill>
              <a:srgbClr val="4BACC6"/>
            </a:solidFill>
            <a:ln w="9525" cap="flat">
              <a:solidFill>
                <a:srgbClr val="FFFFFF"/>
              </a:solidFill>
              <a:prstDash val="solid"/>
              <a:round/>
            </a:ln>
            <a:effectLst/>
          </p:spPr>
          <p:txBody>
            <a:bodyPr wrap="square" lIns="45719" tIns="45719" rIns="45719" bIns="45719" numCol="1" anchor="ctr">
              <a:noAutofit/>
            </a:bodyPr>
            <a:lstStyle/>
            <a:p>
              <a:pPr algn="ctr" defTabSz="457200">
                <a:spcBef>
                  <a:spcPts val="0"/>
                </a:spcBef>
                <a:defRPr sz="1600">
                  <a:solidFill>
                    <a:srgbClr val="FFFFFF"/>
                  </a:solidFill>
                  <a:latin typeface="Calibri"/>
                  <a:ea typeface="Calibri"/>
                  <a:cs typeface="Calibri"/>
                  <a:sym typeface="Calibri"/>
                </a:defRPr>
              </a:pPr>
            </a:p>
          </p:txBody>
        </p:sp>
        <p:sp>
          <p:nvSpPr>
            <p:cNvPr id="234" name="Bigger Signings → AMF Growth…"/>
            <p:cNvSpPr txBox="1"/>
            <p:nvPr/>
          </p:nvSpPr>
          <p:spPr>
            <a:xfrm>
              <a:off x="378113" y="4498679"/>
              <a:ext cx="9750284" cy="46081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defTabSz="457200">
                <a:spcBef>
                  <a:spcPts val="0"/>
                </a:spcBef>
                <a:defRPr b="1" sz="1200">
                  <a:solidFill>
                    <a:srgbClr val="FFFFFF"/>
                  </a:solidFill>
                </a:defRPr>
              </a:pPr>
              <a:r>
                <a:t>Bigger Signings → AMF Growth</a:t>
              </a:r>
            </a:p>
            <a:p>
              <a:pPr algn="ctr" defTabSz="457200">
                <a:spcBef>
                  <a:spcPts val="0"/>
                </a:spcBef>
                <a:defRPr sz="1200">
                  <a:solidFill>
                    <a:srgbClr val="FFFFFF"/>
                  </a:solidFill>
                </a:defRPr>
              </a:pPr>
              <a:r>
                <a:t>6× Revenue</a:t>
              </a:r>
            </a:p>
          </p:txBody>
        </p:sp>
        <p:sp>
          <p:nvSpPr>
            <p:cNvPr id="235" name="Oval"/>
            <p:cNvSpPr/>
            <p:nvPr/>
          </p:nvSpPr>
          <p:spPr>
            <a:xfrm>
              <a:off x="0" y="6945"/>
              <a:ext cx="10506512" cy="934106"/>
            </a:xfrm>
            <a:prstGeom prst="ellipse">
              <a:avLst/>
            </a:prstGeom>
            <a:noFill/>
            <a:ln w="50800" cap="flat">
              <a:solidFill>
                <a:srgbClr val="FFF471"/>
              </a:solidFill>
              <a:prstDash val="solid"/>
              <a:round/>
            </a:ln>
            <a:effectLst/>
          </p:spPr>
          <p:txBody>
            <a:bodyPr wrap="square" lIns="45719" tIns="45719" rIns="45719" bIns="45719" numCol="1" anchor="ctr">
              <a:noAutofit/>
            </a:bodyPr>
            <a:lstStyle/>
            <a:p>
              <a:pPr defTabSz="457200">
                <a:spcBef>
                  <a:spcPts val="0"/>
                </a:spcBef>
                <a:defRPr sz="1800">
                  <a:solidFill>
                    <a:srgbClr val="FFFFFF"/>
                  </a:solidFill>
                  <a:latin typeface="Calibri"/>
                  <a:ea typeface="Calibri"/>
                  <a:cs typeface="Calibri"/>
                  <a:sym typeface="Calibri"/>
                </a:defRPr>
              </a:pPr>
            </a:p>
          </p:txBody>
        </p:sp>
        <p:sp>
          <p:nvSpPr>
            <p:cNvPr id="236" name="AMF…"/>
            <p:cNvSpPr txBox="1"/>
            <p:nvPr/>
          </p:nvSpPr>
          <p:spPr>
            <a:xfrm>
              <a:off x="2769768" y="141180"/>
              <a:ext cx="4966975" cy="66563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defTabSz="457200">
                <a:lnSpc>
                  <a:spcPct val="80000"/>
                </a:lnSpc>
                <a:spcBef>
                  <a:spcPts val="0"/>
                </a:spcBef>
                <a:defRPr sz="1800">
                  <a:latin typeface="Helvetica Neue Black Condensed"/>
                  <a:ea typeface="Helvetica Neue Black Condensed"/>
                  <a:cs typeface="Helvetica Neue Black Condensed"/>
                  <a:sym typeface="Helvetica Neue Black Condensed"/>
                </a:defRPr>
              </a:pPr>
              <a:r>
                <a:t>AMF</a:t>
              </a:r>
            </a:p>
            <a:p>
              <a:pPr algn="ctr" defTabSz="457200">
                <a:lnSpc>
                  <a:spcPct val="80000"/>
                </a:lnSpc>
                <a:spcBef>
                  <a:spcPts val="0"/>
                </a:spcBef>
                <a:defRPr sz="1300">
                  <a:latin typeface="Helvetica Neue Light"/>
                  <a:ea typeface="Helvetica Neue Light"/>
                  <a:cs typeface="Helvetica Neue Light"/>
                  <a:sym typeface="Helvetica Neue Light"/>
                </a:defRPr>
              </a:pPr>
              <a:r>
                <a:t>Consolidated Value Capture </a:t>
              </a:r>
              <a:r>
                <a:rPr i="1">
                  <a:latin typeface="Helvetica Neue"/>
                  <a:ea typeface="Helvetica Neue"/>
                  <a:cs typeface="Helvetica Neue"/>
                  <a:sym typeface="Helvetica Neue"/>
                </a:rPr>
                <a:t>Exponential Growth</a:t>
              </a:r>
            </a:p>
          </p:txBody>
        </p:sp>
        <p:grpSp>
          <p:nvGrpSpPr>
            <p:cNvPr id="239" name="Group"/>
            <p:cNvGrpSpPr/>
            <p:nvPr/>
          </p:nvGrpSpPr>
          <p:grpSpPr>
            <a:xfrm>
              <a:off x="10493587" y="-1"/>
              <a:ext cx="554831" cy="5074432"/>
              <a:chOff x="0" y="0"/>
              <a:chExt cx="554830" cy="5074430"/>
            </a:xfrm>
          </p:grpSpPr>
          <p:sp>
            <p:nvSpPr>
              <p:cNvPr id="237" name="Down Arrow 8"/>
              <p:cNvSpPr/>
              <p:nvPr/>
            </p:nvSpPr>
            <p:spPr>
              <a:xfrm>
                <a:off x="0" y="321031"/>
                <a:ext cx="457200" cy="4753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618"/>
                    </a:moveTo>
                    <a:lnTo>
                      <a:pt x="5400" y="20618"/>
                    </a:lnTo>
                    <a:lnTo>
                      <a:pt x="5400" y="0"/>
                    </a:lnTo>
                    <a:lnTo>
                      <a:pt x="16200" y="0"/>
                    </a:lnTo>
                    <a:lnTo>
                      <a:pt x="16200" y="20618"/>
                    </a:lnTo>
                    <a:lnTo>
                      <a:pt x="21600" y="20618"/>
                    </a:lnTo>
                    <a:lnTo>
                      <a:pt x="10800" y="21600"/>
                    </a:lnTo>
                    <a:close/>
                  </a:path>
                </a:pathLst>
              </a:custGeom>
              <a:solidFill>
                <a:srgbClr val="646464"/>
              </a:solidFill>
              <a:ln w="9525" cap="flat">
                <a:solidFill>
                  <a:srgbClr val="000000"/>
                </a:solidFill>
                <a:prstDash val="solid"/>
                <a:round/>
              </a:ln>
              <a:effectLst/>
            </p:spPr>
            <p:txBody>
              <a:bodyPr wrap="square" lIns="45719" tIns="45719" rIns="45719" bIns="45719" numCol="1" anchor="ctr">
                <a:noAutofit/>
              </a:bodyPr>
              <a:lstStyle/>
              <a:p>
                <a:pPr algn="ctr" defTabSz="457200">
                  <a:spcBef>
                    <a:spcPts val="0"/>
                  </a:spcBef>
                  <a:defRPr sz="1800">
                    <a:latin typeface="Calibri"/>
                    <a:ea typeface="Calibri"/>
                    <a:cs typeface="Calibri"/>
                    <a:sym typeface="Calibri"/>
                  </a:defRPr>
                </a:pPr>
              </a:p>
            </p:txBody>
          </p:sp>
          <p:sp>
            <p:nvSpPr>
              <p:cNvPr id="238" name="TextBox 9"/>
              <p:cNvSpPr txBox="1"/>
              <p:nvPr/>
            </p:nvSpPr>
            <p:spPr>
              <a:xfrm rot="16200000">
                <a:off x="-594844" y="934072"/>
                <a:ext cx="2083747" cy="21560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defTabSz="457200">
                  <a:spcBef>
                    <a:spcPts val="0"/>
                  </a:spcBef>
                  <a:defRPr b="1" sz="1100">
                    <a:latin typeface="Helvetica"/>
                    <a:ea typeface="Helvetica"/>
                    <a:cs typeface="Helvetica"/>
                    <a:sym typeface="Helvetica"/>
                  </a:defRPr>
                </a:lvl1pPr>
              </a:lstStyle>
              <a:p>
                <a:pPr/>
                <a:r>
                  <a:t>Illustrative Revenue Multiplier</a:t>
                </a:r>
              </a:p>
            </p:txBody>
          </p:sp>
        </p:grpSp>
        <p:sp>
          <p:nvSpPr>
            <p:cNvPr id="240" name="TextBox 10"/>
            <p:cNvSpPr txBox="1"/>
            <p:nvPr/>
          </p:nvSpPr>
          <p:spPr>
            <a:xfrm>
              <a:off x="10593545" y="660510"/>
              <a:ext cx="280316" cy="27752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457200">
                <a:spcBef>
                  <a:spcPts val="0"/>
                </a:spcBef>
                <a:defRPr b="1" sz="1200">
                  <a:solidFill>
                    <a:srgbClr val="FFFFFF"/>
                  </a:solidFill>
                </a:defRPr>
              </a:lvl1pPr>
            </a:lstStyle>
            <a:p>
              <a:pPr/>
              <a:r>
                <a:t>2×</a:t>
              </a:r>
            </a:p>
          </p:txBody>
        </p:sp>
        <p:sp>
          <p:nvSpPr>
            <p:cNvPr id="241" name="TextBox 11"/>
            <p:cNvSpPr txBox="1"/>
            <p:nvPr/>
          </p:nvSpPr>
          <p:spPr>
            <a:xfrm>
              <a:off x="10593545" y="1574910"/>
              <a:ext cx="280316" cy="27752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457200">
                <a:spcBef>
                  <a:spcPts val="0"/>
                </a:spcBef>
                <a:defRPr b="1" sz="1200">
                  <a:solidFill>
                    <a:srgbClr val="FFFFFF"/>
                  </a:solidFill>
                </a:defRPr>
              </a:lvl1pPr>
            </a:lstStyle>
            <a:p>
              <a:pPr/>
              <a:r>
                <a:t>3×</a:t>
              </a:r>
            </a:p>
          </p:txBody>
        </p:sp>
        <p:sp>
          <p:nvSpPr>
            <p:cNvPr id="242" name="TextBox 12"/>
            <p:cNvSpPr txBox="1"/>
            <p:nvPr/>
          </p:nvSpPr>
          <p:spPr>
            <a:xfrm>
              <a:off x="10593545" y="2489310"/>
              <a:ext cx="280316" cy="27752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457200">
                <a:spcBef>
                  <a:spcPts val="0"/>
                </a:spcBef>
                <a:defRPr b="1" sz="1200">
                  <a:solidFill>
                    <a:srgbClr val="FFFFFF"/>
                  </a:solidFill>
                </a:defRPr>
              </a:lvl1pPr>
            </a:lstStyle>
            <a:p>
              <a:pPr/>
              <a:r>
                <a:t>4×</a:t>
              </a:r>
            </a:p>
          </p:txBody>
        </p:sp>
        <p:sp>
          <p:nvSpPr>
            <p:cNvPr id="243" name="TextBox 13"/>
            <p:cNvSpPr txBox="1"/>
            <p:nvPr/>
          </p:nvSpPr>
          <p:spPr>
            <a:xfrm>
              <a:off x="10593545" y="3403710"/>
              <a:ext cx="280316" cy="27752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457200">
                <a:spcBef>
                  <a:spcPts val="0"/>
                </a:spcBef>
                <a:defRPr b="1" sz="1200">
                  <a:solidFill>
                    <a:srgbClr val="FFFFFF"/>
                  </a:solidFill>
                </a:defRPr>
              </a:lvl1pPr>
            </a:lstStyle>
            <a:p>
              <a:pPr/>
              <a:r>
                <a:t>5×</a:t>
              </a:r>
            </a:p>
          </p:txBody>
        </p:sp>
        <p:sp>
          <p:nvSpPr>
            <p:cNvPr id="244" name="TextBox 14"/>
            <p:cNvSpPr txBox="1"/>
            <p:nvPr/>
          </p:nvSpPr>
          <p:spPr>
            <a:xfrm>
              <a:off x="10593545" y="4318110"/>
              <a:ext cx="280316" cy="27752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457200">
                <a:spcBef>
                  <a:spcPts val="0"/>
                </a:spcBef>
                <a:defRPr b="1" sz="1200">
                  <a:solidFill>
                    <a:srgbClr val="FFFFFF"/>
                  </a:solidFill>
                </a:defRPr>
              </a:lvl1pPr>
            </a:lstStyle>
            <a:p>
              <a:pPr/>
              <a:r>
                <a:t>6×</a:t>
              </a:r>
            </a:p>
          </p:txBody>
        </p:sp>
      </p:grpSp>
      <p:sp>
        <p:nvSpPr>
          <p:cNvPr id="246" name="Our roster operates as a creative multiplier. When artists collaborate internally, they share audiences, reduce costs, and create a self-reinforcing cycle of growth. Every connection strengthens the whole—turning individual success into collective moment"/>
          <p:cNvSpPr txBox="1"/>
          <p:nvPr/>
        </p:nvSpPr>
        <p:spPr>
          <a:xfrm>
            <a:off x="1929080" y="3573796"/>
            <a:ext cx="10016743" cy="1299409"/>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algn="just" defTabSz="457200">
              <a:lnSpc>
                <a:spcPct val="80000"/>
              </a:lnSpc>
              <a:spcBef>
                <a:spcPts val="0"/>
              </a:spcBef>
              <a:defRPr sz="2400"/>
            </a:lvl1pPr>
          </a:lstStyle>
          <a:p>
            <a:pPr/>
            <a:r>
              <a:t>Our roster operates as a creative multiplier. When artists collaborate internally, they share audiences, reduce costs, and create a self-reinforcing cycle of growth. Every connection strengthens the whole—turning individual success into collective momentum.</a:t>
            </a:r>
          </a:p>
        </p:txBody>
      </p:sp>
      <p:sp>
        <p:nvSpPr>
          <p:cNvPr id="247" name="SYNERGY CASE STUDY"/>
          <p:cNvSpPr txBox="1"/>
          <p:nvPr/>
        </p:nvSpPr>
        <p:spPr>
          <a:xfrm>
            <a:off x="1312057" y="12511318"/>
            <a:ext cx="6375373" cy="509451"/>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90000"/>
              </a:lnSpc>
              <a:spcBef>
                <a:spcPts val="0"/>
              </a:spcBef>
              <a:defRPr b="1" spc="-150" sz="3000"/>
            </a:lvl1pPr>
          </a:lstStyle>
          <a:p>
            <a:pPr/>
            <a:r>
              <a:t>SYNERGY CASE STUDY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Rectangle"/>
          <p:cNvSpPr/>
          <p:nvPr/>
        </p:nvSpPr>
        <p:spPr>
          <a:xfrm>
            <a:off x="8703796" y="624202"/>
            <a:ext cx="5575919" cy="4963893"/>
          </a:xfrm>
          <a:prstGeom prst="rect">
            <a:avLst/>
          </a:prstGeom>
          <a:solidFill>
            <a:srgbClr val="004CF8"/>
          </a:solidFill>
          <a:ln w="3175">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sp>
        <p:nvSpPr>
          <p:cNvPr id="250" name="THE ROAD TO $30M…"/>
          <p:cNvSpPr txBox="1"/>
          <p:nvPr/>
        </p:nvSpPr>
        <p:spPr>
          <a:xfrm>
            <a:off x="9409651" y="1084773"/>
            <a:ext cx="4164209" cy="4042751"/>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algn="just" defTabSz="457200">
              <a:lnSpc>
                <a:spcPct val="80000"/>
              </a:lnSpc>
              <a:spcBef>
                <a:spcPts val="1900"/>
              </a:spcBef>
              <a:defRPr b="1" sz="2400" u="sng">
                <a:solidFill>
                  <a:srgbClr val="FFFFFF"/>
                </a:solidFill>
              </a:defRPr>
            </a:pPr>
            <a:r>
              <a:t>THE ROAD TO $30M</a:t>
            </a:r>
          </a:p>
          <a:p>
            <a:pPr algn="just" defTabSz="457200">
              <a:lnSpc>
                <a:spcPct val="80000"/>
              </a:lnSpc>
              <a:spcBef>
                <a:spcPts val="1900"/>
              </a:spcBef>
              <a:defRPr sz="2400">
                <a:solidFill>
                  <a:srgbClr val="FFFFFF"/>
                </a:solidFill>
              </a:defRPr>
            </a:pPr>
            <a:r>
              <a:t>Scale roster methodically to 30 artists/producers.</a:t>
            </a:r>
          </a:p>
          <a:p>
            <a:pPr algn="just" defTabSz="457200">
              <a:lnSpc>
                <a:spcPct val="80000"/>
              </a:lnSpc>
              <a:spcBef>
                <a:spcPts val="1900"/>
              </a:spcBef>
              <a:defRPr sz="2400">
                <a:solidFill>
                  <a:srgbClr val="FFFFFF"/>
                </a:solidFill>
              </a:defRPr>
            </a:pPr>
            <a:r>
              <a:t>Cultivate at least 3 superstars in the next 5 years.</a:t>
            </a:r>
          </a:p>
          <a:p>
            <a:pPr algn="just" defTabSz="457200">
              <a:lnSpc>
                <a:spcPct val="80000"/>
              </a:lnSpc>
              <a:spcBef>
                <a:spcPts val="1900"/>
              </a:spcBef>
              <a:defRPr sz="2400">
                <a:solidFill>
                  <a:srgbClr val="FFFFFF"/>
                </a:solidFill>
              </a:defRPr>
            </a:pPr>
            <a:r>
              <a:t>Diversify across genres and formats to increase stability.</a:t>
            </a:r>
          </a:p>
          <a:p>
            <a:pPr algn="just" defTabSz="457200">
              <a:lnSpc>
                <a:spcPct val="80000"/>
              </a:lnSpc>
              <a:spcBef>
                <a:spcPts val="1900"/>
              </a:spcBef>
              <a:defRPr sz="2400">
                <a:solidFill>
                  <a:srgbClr val="FFFFFF"/>
                </a:solidFill>
              </a:defRPr>
            </a:pPr>
            <a:r>
              <a:t>Build a portfolio where each artist’s success multiplies opportunities for the others.</a:t>
            </a:r>
          </a:p>
        </p:txBody>
      </p:sp>
      <p:sp>
        <p:nvSpPr>
          <p:cNvPr id="251" name="30 ARTISTS"/>
          <p:cNvSpPr txBox="1"/>
          <p:nvPr/>
        </p:nvSpPr>
        <p:spPr>
          <a:xfrm>
            <a:off x="232486" y="1709675"/>
            <a:ext cx="6720907" cy="1253031"/>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319" sz="8000"/>
            </a:lvl1pPr>
          </a:lstStyle>
          <a:p>
            <a:pPr/>
            <a:r>
              <a:t>30 ARTISTS </a:t>
            </a:r>
          </a:p>
        </p:txBody>
      </p:sp>
      <p:sp>
        <p:nvSpPr>
          <p:cNvPr id="252" name="Over the next five years, AMF will scale from a boutique roster into a diversified management ecosystem of 30 artists and producers by 2030. The model is simple:…"/>
          <p:cNvSpPr txBox="1"/>
          <p:nvPr/>
        </p:nvSpPr>
        <p:spPr>
          <a:xfrm>
            <a:off x="437057" y="3787251"/>
            <a:ext cx="8070212" cy="4696840"/>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algn="just" defTabSz="457200">
              <a:lnSpc>
                <a:spcPct val="80000"/>
              </a:lnSpc>
              <a:spcBef>
                <a:spcPts val="1900"/>
              </a:spcBef>
              <a:defRPr sz="2400"/>
            </a:pPr>
            <a:r>
              <a:t>Over the next five years, AMF will scale from a boutique roster into a diversified management ecosystem of </a:t>
            </a:r>
            <a:r>
              <a:rPr b="1"/>
              <a:t>30 artists and producers by 2030</a:t>
            </a:r>
            <a:r>
              <a:t>. The model is simple:</a:t>
            </a:r>
          </a:p>
          <a:p>
            <a:pPr algn="just" defTabSz="457200">
              <a:lnSpc>
                <a:spcPct val="80000"/>
              </a:lnSpc>
              <a:spcBef>
                <a:spcPts val="1900"/>
              </a:spcBef>
              <a:defRPr sz="2400"/>
            </a:pPr>
            <a:r>
              <a:rPr b="1"/>
              <a:t>One superstar changes everything.</a:t>
            </a:r>
            <a:r>
              <a:t> Even if just one artist breaks at scale, the business explodes — but we are not betting on one.</a:t>
            </a:r>
          </a:p>
          <a:p>
            <a:pPr algn="just" defTabSz="457200">
              <a:lnSpc>
                <a:spcPct val="80000"/>
              </a:lnSpc>
              <a:spcBef>
                <a:spcPts val="1900"/>
              </a:spcBef>
              <a:defRPr sz="2400"/>
            </a:pPr>
            <a:r>
              <a:rPr b="1"/>
              <a:t>Diversification is our advantage.</a:t>
            </a:r>
            <a:r>
              <a:t> By balancing artists with producers, we smooth the natural ebbs and flows of careers while increasing hit probability.</a:t>
            </a:r>
          </a:p>
          <a:p>
            <a:pPr algn="just" defTabSz="457200">
              <a:lnSpc>
                <a:spcPct val="80000"/>
              </a:lnSpc>
              <a:spcBef>
                <a:spcPts val="1900"/>
              </a:spcBef>
              <a:defRPr sz="2400"/>
            </a:pPr>
            <a:r>
              <a:rPr b="1"/>
              <a:t>The compounding flywheel.</a:t>
            </a:r>
            <a:r>
              <a:t> Every signing strengthens the others: producers amplify artists, artists pull producers into new rooms, and the company captures the exponential value at the center.</a:t>
            </a:r>
          </a:p>
        </p:txBody>
      </p:sp>
      <p:sp>
        <p:nvSpPr>
          <p:cNvPr id="253" name="BY 2030"/>
          <p:cNvSpPr txBox="1"/>
          <p:nvPr/>
        </p:nvSpPr>
        <p:spPr>
          <a:xfrm>
            <a:off x="270593" y="2820381"/>
            <a:ext cx="3257479" cy="1104315"/>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lvl1pPr algn="ctr" defTabSz="457200">
              <a:spcBef>
                <a:spcPts val="0"/>
              </a:spcBef>
              <a:defRPr b="1" spc="-280" sz="7000">
                <a:solidFill>
                  <a:srgbClr val="D5D5D5"/>
                </a:solidFill>
              </a:defRPr>
            </a:lvl1pPr>
          </a:lstStyle>
          <a:p>
            <a:pPr/>
            <a:r>
              <a:t>BY 2030</a:t>
            </a:r>
          </a:p>
        </p:txBody>
      </p:sp>
      <p:sp>
        <p:nvSpPr>
          <p:cNvPr id="254" name="07 - THE VISION"/>
          <p:cNvSpPr txBox="1"/>
          <p:nvPr/>
        </p:nvSpPr>
        <p:spPr>
          <a:xfrm>
            <a:off x="437057" y="438646"/>
            <a:ext cx="11220766" cy="41890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96" sz="2400">
                <a:solidFill>
                  <a:srgbClr val="BFBFBF"/>
                </a:solidFill>
                <a:latin typeface="Helvetica"/>
                <a:ea typeface="Helvetica"/>
                <a:cs typeface="Helvetica"/>
                <a:sym typeface="Helvetica"/>
              </a:defRPr>
            </a:lvl1pPr>
          </a:lstStyle>
          <a:p>
            <a:pPr/>
            <a:r>
              <a:t>07 - THE VISION</a:t>
            </a:r>
          </a:p>
        </p:txBody>
      </p:sp>
      <p:sp>
        <p:nvSpPr>
          <p:cNvPr id="255" name="$30M"/>
          <p:cNvSpPr txBox="1"/>
          <p:nvPr/>
        </p:nvSpPr>
        <p:spPr>
          <a:xfrm>
            <a:off x="5821413" y="1709675"/>
            <a:ext cx="2516942" cy="1253031"/>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lvl1pPr algn="ctr" defTabSz="457200">
              <a:spcBef>
                <a:spcPts val="0"/>
              </a:spcBef>
              <a:defRPr b="1" spc="-319" sz="8000">
                <a:solidFill>
                  <a:srgbClr val="5E5E5E"/>
                </a:solidFill>
              </a:defRPr>
            </a:lvl1pPr>
          </a:lstStyle>
          <a:p>
            <a:pPr/>
            <a:r>
              <a:t>$30M</a:t>
            </a:r>
          </a:p>
        </p:txBody>
      </p:sp>
      <p:sp>
        <p:nvSpPr>
          <p:cNvPr id="256" name="How Capital Will Be Used (High-Level): The $1M capital raise will be deployed to accelerate growth without diluting our strategic advantage:…"/>
          <p:cNvSpPr txBox="1"/>
          <p:nvPr/>
        </p:nvSpPr>
        <p:spPr>
          <a:xfrm>
            <a:off x="539441" y="8983217"/>
            <a:ext cx="11015998" cy="6069762"/>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algn="just" defTabSz="457200">
              <a:lnSpc>
                <a:spcPct val="80000"/>
              </a:lnSpc>
              <a:spcBef>
                <a:spcPts val="1900"/>
              </a:spcBef>
              <a:defRPr sz="2400"/>
            </a:pPr>
            <a:r>
              <a:rPr b="1"/>
              <a:t>How Capital Will Be Used (High-Level):</a:t>
            </a:r>
            <a:br/>
            <a:r>
              <a:t>The $1M capital raise will be deployed to accelerate growth without diluting our strategic advantage:</a:t>
            </a:r>
          </a:p>
          <a:p>
            <a:pPr algn="just" defTabSz="457200">
              <a:lnSpc>
                <a:spcPct val="80000"/>
              </a:lnSpc>
              <a:spcBef>
                <a:spcPts val="1900"/>
              </a:spcBef>
              <a:defRPr sz="2400"/>
            </a:pPr>
            <a:r>
              <a:rPr b="1"/>
              <a:t>Artist Development:</a:t>
            </a:r>
            <a:r>
              <a:t> Seeding projects, funding creative work, and supporting breakthrough campaigns that amplify label deal value by 5× (or, in unicorn cases, exponentially more).</a:t>
            </a:r>
          </a:p>
          <a:p>
            <a:pPr algn="just" defTabSz="457200">
              <a:lnSpc>
                <a:spcPct val="80000"/>
              </a:lnSpc>
              <a:spcBef>
                <a:spcPts val="1900"/>
              </a:spcBef>
              <a:defRPr sz="2400"/>
            </a:pPr>
            <a:r>
              <a:rPr b="1"/>
              <a:t>Travel &amp; Entertainment:</a:t>
            </a:r>
            <a:r>
              <a:t> Opening doors globally, maintaining high-touch relationships with labels, publishers, and brands.</a:t>
            </a:r>
          </a:p>
          <a:p>
            <a:pPr algn="just" defTabSz="457200">
              <a:lnSpc>
                <a:spcPct val="80000"/>
              </a:lnSpc>
              <a:spcBef>
                <a:spcPts val="1900"/>
              </a:spcBef>
              <a:defRPr sz="2400"/>
            </a:pPr>
            <a:r>
              <a:rPr b="1"/>
              <a:t>Seed Funding for Artists:</a:t>
            </a:r>
            <a:r>
              <a:t> Providing upfront runway before label signings, ensuring leverage and outsized deal structures when labels enter the picture.</a:t>
            </a:r>
          </a:p>
          <a:p>
            <a:pPr algn="just" defTabSz="457200">
              <a:lnSpc>
                <a:spcPct val="80000"/>
              </a:lnSpc>
              <a:spcBef>
                <a:spcPts val="1900"/>
              </a:spcBef>
              <a:defRPr sz="2400"/>
            </a:pPr>
            <a:r>
              <a:rPr b="1"/>
              <a:t>Strategic Infrastructure:</a:t>
            </a:r>
            <a:r>
              <a:t> Building the systems and relationships that allow AMF to scale to 30 artists while maintaining quality control.</a:t>
            </a:r>
          </a:p>
          <a:p>
            <a:pPr algn="just" defTabSz="457200">
              <a:lnSpc>
                <a:spcPct val="80000"/>
              </a:lnSpc>
              <a:spcBef>
                <a:spcPts val="0"/>
              </a:spcBef>
              <a:defRPr sz="2400"/>
            </a:pPr>
            <a:r>
              <a:rPr b="1"/>
              <a:t>Office &amp; Creative Hub:</a:t>
            </a:r>
            <a:r>
              <a:t> Establishing a non-traditional loft-style space that functions as both headquarters and cultural hub — with workstations, a listening room, and open-plan areas that can double as showcase venue, meeting space, and creative studio.</a:t>
            </a:r>
          </a:p>
        </p:txBody>
      </p:sp>
      <p:pic>
        <p:nvPicPr>
          <p:cNvPr id="257" name="Screenshot 2025-08-26 at 12.00.33 PM.png" descr="Screenshot 2025-08-26 at 12.00.33 PM.png"/>
          <p:cNvPicPr>
            <a:picLocks noChangeAspect="1"/>
          </p:cNvPicPr>
          <p:nvPr/>
        </p:nvPicPr>
        <p:blipFill>
          <a:blip r:embed="rId2">
            <a:extLst/>
          </a:blip>
          <a:stretch>
            <a:fillRect/>
          </a:stretch>
        </p:blipFill>
        <p:spPr>
          <a:xfrm>
            <a:off x="521392" y="15552106"/>
            <a:ext cx="12927216" cy="5845350"/>
          </a:xfrm>
          <a:prstGeom prst="rect">
            <a:avLst/>
          </a:prstGeom>
          <a:ln w="3175">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59" name="$1M"/>
          <p:cNvSpPr txBox="1"/>
          <p:nvPr/>
        </p:nvSpPr>
        <p:spPr>
          <a:xfrm>
            <a:off x="1314917" y="7918232"/>
            <a:ext cx="13418683" cy="1575864"/>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400" sz="10000">
                <a:solidFill>
                  <a:srgbClr val="0026FF"/>
                </a:solidFill>
              </a:defRPr>
            </a:lvl1pPr>
          </a:lstStyle>
          <a:p>
            <a:pPr/>
            <a:r>
              <a:t>$1M</a:t>
            </a:r>
          </a:p>
        </p:txBody>
      </p:sp>
      <p:sp>
        <p:nvSpPr>
          <p:cNvPr id="260" name="CAP TABLE"/>
          <p:cNvSpPr txBox="1"/>
          <p:nvPr/>
        </p:nvSpPr>
        <p:spPr>
          <a:xfrm>
            <a:off x="1314917" y="9383818"/>
            <a:ext cx="2256491" cy="596140"/>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lvl1pPr algn="ctr" defTabSz="457200">
              <a:spcBef>
                <a:spcPts val="0"/>
              </a:spcBef>
              <a:defRPr spc="-144" sz="3600">
                <a:solidFill>
                  <a:srgbClr val="D5D5D5"/>
                </a:solidFill>
                <a:latin typeface="Helvetica Neue Light"/>
                <a:ea typeface="Helvetica Neue Light"/>
                <a:cs typeface="Helvetica Neue Light"/>
                <a:sym typeface="Helvetica Neue Light"/>
              </a:defRPr>
            </a:lvl1pPr>
          </a:lstStyle>
          <a:p>
            <a:pPr/>
            <a:r>
              <a:t>CAP TABLE</a:t>
            </a:r>
          </a:p>
        </p:txBody>
      </p:sp>
      <p:sp>
        <p:nvSpPr>
          <p:cNvPr id="261" name="08 - THE INVESTMENT OPPORTUNITY"/>
          <p:cNvSpPr txBox="1"/>
          <p:nvPr/>
        </p:nvSpPr>
        <p:spPr>
          <a:xfrm>
            <a:off x="437057" y="438646"/>
            <a:ext cx="11220766" cy="41890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96" sz="2400">
                <a:solidFill>
                  <a:srgbClr val="BFBFBF"/>
                </a:solidFill>
                <a:latin typeface="Helvetica"/>
                <a:ea typeface="Helvetica"/>
                <a:cs typeface="Helvetica"/>
                <a:sym typeface="Helvetica"/>
              </a:defRPr>
            </a:lvl1pPr>
          </a:lstStyle>
          <a:p>
            <a:pPr/>
            <a:r>
              <a:t>08 - THE INVESTMENT OPPORTUNITY</a:t>
            </a:r>
          </a:p>
        </p:txBody>
      </p:sp>
      <p:sp>
        <p:nvSpPr>
          <p:cNvPr id="262" name="$30M"/>
          <p:cNvSpPr txBox="1"/>
          <p:nvPr/>
        </p:nvSpPr>
        <p:spPr>
          <a:xfrm>
            <a:off x="1314917" y="9859387"/>
            <a:ext cx="13418683" cy="1575864"/>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400" sz="10000">
                <a:solidFill>
                  <a:srgbClr val="0026FF"/>
                </a:solidFill>
              </a:defRPr>
            </a:lvl1pPr>
          </a:lstStyle>
          <a:p>
            <a:pPr/>
            <a:r>
              <a:t>$30M</a:t>
            </a:r>
          </a:p>
        </p:txBody>
      </p:sp>
      <p:sp>
        <p:nvSpPr>
          <p:cNvPr id="263" name="VALUATION"/>
          <p:cNvSpPr txBox="1"/>
          <p:nvPr/>
        </p:nvSpPr>
        <p:spPr>
          <a:xfrm>
            <a:off x="1314917" y="11324972"/>
            <a:ext cx="2264721" cy="596141"/>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lvl1pPr algn="ctr" defTabSz="457200">
              <a:spcBef>
                <a:spcPts val="0"/>
              </a:spcBef>
              <a:defRPr spc="-144" sz="3600">
                <a:solidFill>
                  <a:srgbClr val="D5D5D5"/>
                </a:solidFill>
                <a:latin typeface="Helvetica Neue Light"/>
                <a:ea typeface="Helvetica Neue Light"/>
                <a:cs typeface="Helvetica Neue Light"/>
                <a:sym typeface="Helvetica Neue Light"/>
              </a:defRPr>
            </a:lvl1pPr>
          </a:lstStyle>
          <a:p>
            <a:pPr/>
            <a:r>
              <a:t>VALUATION</a:t>
            </a:r>
          </a:p>
        </p:txBody>
      </p:sp>
      <p:sp>
        <p:nvSpPr>
          <p:cNvPr id="264" name="SAFE"/>
          <p:cNvSpPr txBox="1"/>
          <p:nvPr/>
        </p:nvSpPr>
        <p:spPr>
          <a:xfrm>
            <a:off x="1302217" y="11711642"/>
            <a:ext cx="13418683" cy="157586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400" sz="10000">
                <a:solidFill>
                  <a:srgbClr val="0026FF"/>
                </a:solidFill>
              </a:defRPr>
            </a:lvl1pPr>
          </a:lstStyle>
          <a:p>
            <a:pPr/>
            <a:r>
              <a:t>SAFE</a:t>
            </a:r>
          </a:p>
        </p:txBody>
      </p:sp>
      <p:sp>
        <p:nvSpPr>
          <p:cNvPr id="265" name="STRUCTURE"/>
          <p:cNvSpPr txBox="1"/>
          <p:nvPr/>
        </p:nvSpPr>
        <p:spPr>
          <a:xfrm>
            <a:off x="1314917" y="13075627"/>
            <a:ext cx="2524410" cy="596141"/>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lvl1pPr algn="ctr" defTabSz="457200">
              <a:spcBef>
                <a:spcPts val="0"/>
              </a:spcBef>
              <a:defRPr spc="-144" sz="3600">
                <a:solidFill>
                  <a:srgbClr val="D5D5D5"/>
                </a:solidFill>
                <a:latin typeface="Helvetica Neue Light"/>
                <a:ea typeface="Helvetica Neue Light"/>
                <a:cs typeface="Helvetica Neue Light"/>
                <a:sym typeface="Helvetica Neue Light"/>
              </a:defRPr>
            </a:lvl1pPr>
          </a:lstStyle>
          <a:p>
            <a:pPr/>
            <a:r>
              <a:t>STRUCTURE</a:t>
            </a:r>
          </a:p>
        </p:txBody>
      </p:sp>
      <p:sp>
        <p:nvSpPr>
          <p:cNvPr id="266" name="THE PATH TO $30M ANNUAL REVENUE…"/>
          <p:cNvSpPr txBox="1"/>
          <p:nvPr/>
        </p:nvSpPr>
        <p:spPr>
          <a:xfrm>
            <a:off x="15859624" y="-1693272"/>
            <a:ext cx="11305656" cy="19895724"/>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p>
            <a:pPr defTabSz="457200">
              <a:spcBef>
                <a:spcPts val="0"/>
              </a:spcBef>
              <a:defRPr b="1" sz="6288"/>
            </a:pPr>
            <a:r>
              <a:t>THE PATH TO $30M ANNUAL REVENUE</a:t>
            </a:r>
          </a:p>
          <a:p>
            <a:pPr defTabSz="457200">
              <a:spcBef>
                <a:spcPts val="0"/>
              </a:spcBef>
              <a:defRPr sz="1200"/>
            </a:pPr>
          </a:p>
          <a:p>
            <a:pPr defTabSz="457200">
              <a:spcBef>
                <a:spcPts val="1600"/>
              </a:spcBef>
              <a:defRPr b="1" sz="2000"/>
            </a:pPr>
            <a:r>
              <a:t>2025</a:t>
            </a:r>
          </a:p>
          <a:p>
            <a:pPr marL="457200" indent="-317500" defTabSz="457200">
              <a:spcBef>
                <a:spcPts val="0"/>
              </a:spcBef>
              <a:buSzPct val="125000"/>
              <a:buFont typeface="Helvetica Neue"/>
              <a:buChar char="•"/>
              <a:defRPr sz="1200"/>
            </a:pPr>
            <a:r>
              <a:t>Foundation year: roster validation, early revenue base</a:t>
            </a:r>
          </a:p>
          <a:p>
            <a:pPr marL="457200" indent="-317500" defTabSz="457200">
              <a:spcBef>
                <a:spcPts val="0"/>
              </a:spcBef>
              <a:buSzPct val="125000"/>
              <a:buFont typeface="Helvetica Neue"/>
              <a:buChar char="•"/>
              <a:defRPr sz="1200"/>
            </a:pPr>
            <a:r>
              <a:t>Label/publisher partnerships confirm market fit</a:t>
            </a:r>
          </a:p>
          <a:p>
            <a:pPr marL="457200" indent="-317500" defTabSz="457200">
              <a:spcBef>
                <a:spcPts val="0"/>
              </a:spcBef>
              <a:buSzPct val="125000"/>
              <a:buFont typeface="Helvetica Neue"/>
              <a:buChar char="•"/>
              <a:defRPr sz="1200"/>
            </a:pPr>
            <a:r>
              <a:t>Lean ops; focus on breakthrough setup</a:t>
            </a:r>
          </a:p>
          <a:p>
            <a:pPr defTabSz="457200">
              <a:spcBef>
                <a:spcPts val="1600"/>
              </a:spcBef>
              <a:defRPr b="1" sz="2000"/>
            </a:pPr>
            <a:r>
              <a:t>2026</a:t>
            </a:r>
          </a:p>
          <a:p>
            <a:pPr marL="457200" indent="-317500" defTabSz="457200">
              <a:spcBef>
                <a:spcPts val="0"/>
              </a:spcBef>
              <a:buSzPct val="125000"/>
              <a:buFont typeface="Helvetica Neue"/>
              <a:buChar char="•"/>
              <a:defRPr sz="1200"/>
            </a:pPr>
            <a:r>
              <a:t>Validation compounding; pipeline deepens</a:t>
            </a:r>
          </a:p>
          <a:p>
            <a:pPr marL="457200" indent="-317500" defTabSz="457200">
              <a:spcBef>
                <a:spcPts val="0"/>
              </a:spcBef>
              <a:buSzPct val="125000"/>
              <a:buFont typeface="Helvetica Neue"/>
              <a:buChar char="•"/>
              <a:defRPr sz="1200"/>
            </a:pPr>
            <a:r>
              <a:t>Producers stabilize income; artists expand upside</a:t>
            </a:r>
          </a:p>
          <a:p>
            <a:pPr marL="457200" indent="-317500" defTabSz="457200">
              <a:spcBef>
                <a:spcPts val="0"/>
              </a:spcBef>
              <a:buSzPct val="125000"/>
              <a:buFont typeface="Helvetica Neue"/>
              <a:buChar char="•"/>
              <a:defRPr sz="1200"/>
            </a:pPr>
            <a:r>
              <a:t>Runway for first breakout moments</a:t>
            </a:r>
          </a:p>
          <a:p>
            <a:pPr defTabSz="457200">
              <a:spcBef>
                <a:spcPts val="1600"/>
              </a:spcBef>
              <a:defRPr b="1" sz="2000"/>
            </a:pPr>
            <a:r>
              <a:t>2027</a:t>
            </a:r>
          </a:p>
          <a:p>
            <a:pPr marL="457200" indent="-317500" defTabSz="457200">
              <a:spcBef>
                <a:spcPts val="0"/>
              </a:spcBef>
              <a:buSzPct val="125000"/>
              <a:buFont typeface="Helvetica Neue"/>
              <a:buChar char="•"/>
              <a:defRPr sz="1200"/>
            </a:pPr>
            <a:r>
              <a:t>First superstar emerges</a:t>
            </a:r>
          </a:p>
          <a:p>
            <a:pPr marL="457200" indent="-317500" defTabSz="457200">
              <a:spcBef>
                <a:spcPts val="0"/>
              </a:spcBef>
              <a:buSzPct val="125000"/>
              <a:buFont typeface="Helvetica Neue"/>
              <a:buChar char="•"/>
              <a:defRPr sz="1200"/>
            </a:pPr>
            <a:r>
              <a:t>Network effects accelerate across roster</a:t>
            </a:r>
          </a:p>
          <a:p>
            <a:pPr marL="457200" indent="-317500" defTabSz="457200">
              <a:spcBef>
                <a:spcPts val="0"/>
              </a:spcBef>
              <a:buSzPct val="125000"/>
              <a:buFont typeface="Helvetica Neue"/>
              <a:buChar char="•"/>
              <a:defRPr sz="1200"/>
            </a:pPr>
            <a:r>
              <a:t>Touring and brand revenue ramp</a:t>
            </a:r>
          </a:p>
          <a:p>
            <a:pPr defTabSz="457200">
              <a:spcBef>
                <a:spcPts val="1600"/>
              </a:spcBef>
              <a:defRPr b="1" sz="2000"/>
            </a:pPr>
            <a:r>
              <a:t>2028</a:t>
            </a:r>
          </a:p>
          <a:p>
            <a:pPr marL="457200" indent="-317500" defTabSz="457200">
              <a:spcBef>
                <a:spcPts val="0"/>
              </a:spcBef>
              <a:buSzPct val="125000"/>
              <a:buFont typeface="Helvetica Neue"/>
              <a:buChar char="•"/>
              <a:defRPr sz="1200"/>
            </a:pPr>
            <a:r>
              <a:t>Two superstars scaling; catalogue value increases</a:t>
            </a:r>
          </a:p>
          <a:p>
            <a:pPr marL="457200" indent="-317500" defTabSz="457200">
              <a:spcBef>
                <a:spcPts val="0"/>
              </a:spcBef>
              <a:buSzPct val="125000"/>
              <a:buFont typeface="Helvetica Neue"/>
              <a:buChar char="•"/>
              <a:defRPr sz="1200"/>
            </a:pPr>
            <a:r>
              <a:t>Cross-collaboration compounds audience growth</a:t>
            </a:r>
          </a:p>
          <a:p>
            <a:pPr marL="457200" indent="-317500" defTabSz="457200">
              <a:spcBef>
                <a:spcPts val="0"/>
              </a:spcBef>
              <a:buSzPct val="125000"/>
              <a:buFont typeface="Helvetica Neue"/>
              <a:buChar char="•"/>
              <a:defRPr sz="1200"/>
            </a:pPr>
            <a:r>
              <a:t>Diversified revenue mix strengthens margins</a:t>
            </a:r>
          </a:p>
          <a:p>
            <a:pPr defTabSz="457200">
              <a:spcBef>
                <a:spcPts val="1600"/>
              </a:spcBef>
              <a:defRPr b="1" sz="2000"/>
            </a:pPr>
            <a:r>
              <a:t>2029</a:t>
            </a:r>
          </a:p>
          <a:p>
            <a:pPr marL="457200" indent="-317500" defTabSz="457200">
              <a:spcBef>
                <a:spcPts val="0"/>
              </a:spcBef>
              <a:buSzPct val="125000"/>
              <a:buFont typeface="Helvetica Neue"/>
              <a:buChar char="•"/>
              <a:defRPr sz="1200"/>
            </a:pPr>
            <a:r>
              <a:t>Three superstars compounding</a:t>
            </a:r>
          </a:p>
          <a:p>
            <a:pPr marL="457200" indent="-317500" defTabSz="457200">
              <a:spcBef>
                <a:spcPts val="0"/>
              </a:spcBef>
              <a:buSzPct val="125000"/>
              <a:buFont typeface="Helvetica Neue"/>
              <a:buChar char="•"/>
              <a:defRPr sz="1200"/>
            </a:pPr>
            <a:r>
              <a:t>Ecosystem flywheel humming</a:t>
            </a:r>
          </a:p>
          <a:p>
            <a:pPr marL="457200" indent="-317500" defTabSz="457200">
              <a:spcBef>
                <a:spcPts val="0"/>
              </a:spcBef>
              <a:buSzPct val="125000"/>
              <a:buFont typeface="Helvetica Neue"/>
              <a:buChar char="•"/>
              <a:defRPr sz="1200"/>
            </a:pPr>
            <a:r>
              <a:t>Scale without headcount sprawl</a:t>
            </a:r>
          </a:p>
          <a:p>
            <a:pPr defTabSz="457200">
              <a:spcBef>
                <a:spcPts val="1600"/>
              </a:spcBef>
              <a:defRPr b="1" sz="2000"/>
            </a:pPr>
            <a:r>
              <a:t>2030</a:t>
            </a:r>
          </a:p>
          <a:p>
            <a:pPr marL="457200" indent="-317500" defTabSz="457200">
              <a:spcBef>
                <a:spcPts val="0"/>
              </a:spcBef>
              <a:buSzPct val="125000"/>
              <a:buFont typeface="Helvetica Neue"/>
              <a:buChar char="•"/>
              <a:defRPr sz="1200"/>
            </a:pPr>
            <a:r>
              <a:t>Three+ sustained superstars anchor 30-artist roster</a:t>
            </a:r>
          </a:p>
          <a:p>
            <a:pPr marL="457200" indent="-317500" defTabSz="457200">
              <a:spcBef>
                <a:spcPts val="0"/>
              </a:spcBef>
              <a:buSzPct val="125000"/>
              <a:buFont typeface="Helvetica Neue"/>
              <a:buChar char="•"/>
              <a:defRPr sz="1200"/>
            </a:pPr>
            <a:r>
              <a:t>$30M annual revenue target</a:t>
            </a:r>
          </a:p>
          <a:p>
            <a:pPr marL="457200" indent="-317500" defTabSz="457200">
              <a:spcBef>
                <a:spcPts val="0"/>
              </a:spcBef>
              <a:buSzPct val="125000"/>
              <a:buFont typeface="Helvetica Neue"/>
              <a:buChar char="•"/>
              <a:defRPr sz="1200"/>
            </a:pPr>
            <a:r>
              <a:t>Enduring, compounding enterprise value</a:t>
            </a:r>
          </a:p>
          <a:p>
            <a:pPr defTabSz="457200">
              <a:spcBef>
                <a:spcPts val="0"/>
              </a:spcBef>
              <a:defRPr sz="1200"/>
            </a:pPr>
          </a:p>
          <a:p>
            <a:pPr defTabSz="457200">
              <a:spcBef>
                <a:spcPts val="0"/>
              </a:spcBef>
              <a:defRPr b="1" sz="2000"/>
            </a:pPr>
            <a:r>
              <a:t>Strategic Value of Investors</a:t>
            </a:r>
          </a:p>
          <a:p>
            <a:pPr defTabSz="457200">
              <a:spcBef>
                <a:spcPts val="2400"/>
              </a:spcBef>
              <a:defRPr sz="1200"/>
            </a:pPr>
            <a:r>
              <a:t>• A portion from music-aligned backers to make calls, connect dots, and pull strategic levers</a:t>
            </a:r>
            <a:br/>
            <a:r>
              <a:t>• Open to smart investors outside music who care about culture</a:t>
            </a:r>
            <a:br/>
            <a:r>
              <a:t>• Select advisory equity available for partners who syndicate or provide high-value advice</a:t>
            </a:r>
          </a:p>
          <a:p>
            <a:pPr defTabSz="457200">
              <a:spcBef>
                <a:spcPts val="0"/>
              </a:spcBef>
              <a:defRPr b="1" sz="2000"/>
            </a:pPr>
            <a:r>
              <a:t>Use of Capital</a:t>
            </a:r>
          </a:p>
          <a:p>
            <a:pPr defTabSz="457200">
              <a:spcBef>
                <a:spcPts val="2400"/>
              </a:spcBef>
              <a:defRPr sz="1200"/>
            </a:pPr>
            <a:r>
              <a:t>• Signing and supporting future superstar artists</a:t>
            </a:r>
            <a:br/>
            <a:r>
              <a:t>• Expanding songwriter/producer infrastructure</a:t>
            </a:r>
            <a:br/>
            <a:r>
              <a:t>• Building touring, brand, and content platforms</a:t>
            </a:r>
            <a:br/>
            <a:r>
              <a:t>• Lean operations ensure capital fuels growth, not overhead</a:t>
            </a:r>
          </a:p>
          <a:p>
            <a:pPr algn="ctr" defTabSz="457200">
              <a:spcBef>
                <a:spcPts val="0"/>
              </a:spcBef>
              <a:defRPr b="1" sz="6288">
                <a:solidFill>
                  <a:srgbClr val="FFFFFF"/>
                </a:solidFill>
              </a:defRPr>
            </a:pPr>
            <a:r>
              <a:t>OUR CAPITAL STRUCTURE</a:t>
            </a:r>
          </a:p>
          <a:p>
            <a:pPr algn="ctr" defTabSz="457200">
              <a:spcBef>
                <a:spcPts val="0"/>
              </a:spcBef>
              <a:defRPr sz="1200">
                <a:solidFill>
                  <a:srgbClr val="FFFFFF"/>
                </a:solidFill>
              </a:defRPr>
            </a:pPr>
          </a:p>
          <a:p>
            <a:pPr algn="ctr" defTabSz="457200">
              <a:spcBef>
                <a:spcPts val="2400"/>
              </a:spcBef>
              <a:defRPr sz="1400">
                <a:solidFill>
                  <a:srgbClr val="FFFFFF"/>
                </a:solidFill>
              </a:defRPr>
            </a:pPr>
            <a:r>
              <a:t>Raising $1M in capital via SAFE at a $30M post-money valuation</a:t>
            </a:r>
            <a:br/>
            <a:r>
              <a:t>Simple, investor-aligned structure that protects founder ownership</a:t>
            </a:r>
            <a:br/>
            <a:r>
              <a:t>Anchored in a clear path to $30M annual revenue by 2030</a:t>
            </a:r>
            <a:br/>
            <a:r>
              <a:t>This is the only raise — one opportunity to join before scale compounds</a:t>
            </a:r>
          </a:p>
          <a:p>
            <a:pPr algn="ctr" defTabSz="457200">
              <a:spcBef>
                <a:spcPts val="0"/>
              </a:spcBef>
              <a:defRPr b="1" sz="6288">
                <a:solidFill>
                  <a:srgbClr val="0000FF"/>
                </a:solidFill>
              </a:defRPr>
            </a:pPr>
            <a:r>
              <a:t>$1M</a:t>
            </a:r>
          </a:p>
          <a:p>
            <a:pPr algn="ctr" defTabSz="457200">
              <a:spcBef>
                <a:spcPts val="0"/>
              </a:spcBef>
              <a:defRPr sz="1000">
                <a:solidFill>
                  <a:srgbClr val="FFFFFF"/>
                </a:solidFill>
              </a:defRPr>
            </a:pPr>
            <a:r>
              <a:t>RAISE</a:t>
            </a:r>
          </a:p>
          <a:p>
            <a:pPr algn="ctr" defTabSz="457200">
              <a:spcBef>
                <a:spcPts val="0"/>
              </a:spcBef>
              <a:defRPr b="1" sz="6288">
                <a:solidFill>
                  <a:srgbClr val="0000FF"/>
                </a:solidFill>
              </a:defRPr>
            </a:pPr>
            <a:r>
              <a:t>$30M</a:t>
            </a:r>
          </a:p>
          <a:p>
            <a:pPr algn="ctr" defTabSz="457200">
              <a:spcBef>
                <a:spcPts val="0"/>
              </a:spcBef>
              <a:defRPr sz="1000">
                <a:solidFill>
                  <a:srgbClr val="FFFFFF"/>
                </a:solidFill>
              </a:defRPr>
            </a:pPr>
            <a:r>
              <a:t>POST-MONEY VALUATION</a:t>
            </a:r>
          </a:p>
          <a:p>
            <a:pPr algn="ctr" defTabSz="457200">
              <a:spcBef>
                <a:spcPts val="0"/>
              </a:spcBef>
              <a:defRPr b="1" sz="6288">
                <a:solidFill>
                  <a:srgbClr val="0000FF"/>
                </a:solidFill>
              </a:defRPr>
            </a:pPr>
            <a:r>
              <a:t>SAFE</a:t>
            </a:r>
          </a:p>
          <a:p>
            <a:pPr algn="ctr" defTabSz="457200">
              <a:spcBef>
                <a:spcPts val="0"/>
              </a:spcBef>
              <a:defRPr sz="1000">
                <a:solidFill>
                  <a:srgbClr val="FFFFFF"/>
                </a:solidFill>
              </a:defRPr>
            </a:pPr>
            <a:r>
              <a:t>STRUCTURE</a:t>
            </a:r>
          </a:p>
          <a:p>
            <a:pPr defTabSz="457200">
              <a:spcBef>
                <a:spcPts val="0"/>
              </a:spcBef>
              <a:defRPr sz="1200">
                <a:solidFill>
                  <a:srgbClr val="FFFFFF"/>
                </a:solidFill>
              </a:defRPr>
            </a:pPr>
          </a:p>
          <a:p>
            <a:pPr algn="ctr" defTabSz="457200">
              <a:spcBef>
                <a:spcPts val="0"/>
              </a:spcBef>
              <a:defRPr b="1" sz="4192">
                <a:solidFill>
                  <a:srgbClr val="FFFFFF"/>
                </a:solidFill>
              </a:defRPr>
            </a:pPr>
            <a:r>
              <a:t>Why This Structure Makes Sense</a:t>
            </a:r>
          </a:p>
          <a:p>
            <a:pPr defTabSz="457200">
              <a:spcBef>
                <a:spcPts val="0"/>
              </a:spcBef>
              <a:defRPr sz="1200">
                <a:solidFill>
                  <a:srgbClr val="FFFFFF"/>
                </a:solidFill>
              </a:defRPr>
            </a:pPr>
          </a:p>
          <a:p>
            <a:pPr defTabSz="457200">
              <a:spcBef>
                <a:spcPts val="2400"/>
              </a:spcBef>
              <a:defRPr sz="1200">
                <a:solidFill>
                  <a:srgbClr val="FFFFFF"/>
                </a:solidFill>
              </a:defRPr>
            </a:pPr>
            <a:r>
              <a:t>• Simple, investor-aligned structure that protects founder ownership</a:t>
            </a:r>
            <a:br/>
            <a:r>
              <a:t>• Anchored in a clear path to $30M annual revenue by 2030</a:t>
            </a:r>
            <a:br/>
            <a:r>
              <a:t>• One opportunity to join before scale compounds</a:t>
            </a:r>
          </a:p>
          <a:p>
            <a:pPr defTabSz="457200">
              <a:spcBef>
                <a:spcPts val="2400"/>
              </a:spcBef>
              <a:defRPr sz="1200">
                <a:solidFill>
                  <a:srgbClr val="FFFFFF"/>
                </a:solidFill>
              </a:defRPr>
            </a:pPr>
            <a:r>
              <a:t>• Flexible, modern structure — no forced equity now</a:t>
            </a:r>
            <a:br/>
            <a:r>
              <a:t>• Aligns incentives for lean growth and breakout scale</a:t>
            </a:r>
            <a:br/>
            <a:r>
              <a:t>• Clean governance, clear upside</a:t>
            </a:r>
          </a:p>
          <a:p>
            <a:pPr defTabSz="457200">
              <a:spcBef>
                <a:spcPts val="0"/>
              </a:spcBef>
              <a:defRPr sz="1200">
                <a:solidFill>
                  <a:srgbClr val="FFFFFF"/>
                </a:solidFill>
              </a:defRPr>
            </a:pPr>
          </a:p>
          <a:p>
            <a:pPr algn="ctr" defTabSz="457200">
              <a:spcBef>
                <a:spcPts val="2400"/>
              </a:spcBef>
              <a:defRPr sz="1400">
                <a:solidFill>
                  <a:srgbClr val="0000FF"/>
                </a:solidFill>
              </a:defRPr>
            </a:pPr>
            <a:r>
              <a:t>This is the only raise. Once complete, no further outside capital.</a:t>
            </a:r>
          </a:p>
        </p:txBody>
      </p:sp>
      <p:sp>
        <p:nvSpPr>
          <p:cNvPr id="267" name="One opportunity to join before scale compounds.…"/>
          <p:cNvSpPr txBox="1"/>
          <p:nvPr/>
        </p:nvSpPr>
        <p:spPr>
          <a:xfrm>
            <a:off x="6006293" y="8200249"/>
            <a:ext cx="6610134" cy="4894139"/>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p>
            <a:pPr algn="just" defTabSz="457200">
              <a:lnSpc>
                <a:spcPct val="80000"/>
              </a:lnSpc>
              <a:spcBef>
                <a:spcPts val="3900"/>
              </a:spcBef>
              <a:defRPr cap="all" spc="-272" sz="3400">
                <a:solidFill>
                  <a:srgbClr val="FFFFFF"/>
                </a:solidFill>
              </a:defRPr>
            </a:pPr>
            <a:r>
              <a:t>One opportunity to join before scale compounds.</a:t>
            </a:r>
          </a:p>
          <a:p>
            <a:pPr algn="just" defTabSz="457200">
              <a:lnSpc>
                <a:spcPct val="80000"/>
              </a:lnSpc>
              <a:spcBef>
                <a:spcPts val="3900"/>
              </a:spcBef>
              <a:defRPr cap="all" spc="-272" sz="3400">
                <a:solidFill>
                  <a:srgbClr val="FFFFFF"/>
                </a:solidFill>
              </a:defRPr>
            </a:pPr>
            <a:r>
              <a:t>Flexible, modern structure — no forced equity now.</a:t>
            </a:r>
          </a:p>
          <a:p>
            <a:pPr algn="just" defTabSz="457200">
              <a:lnSpc>
                <a:spcPct val="80000"/>
              </a:lnSpc>
              <a:spcBef>
                <a:spcPts val="3900"/>
              </a:spcBef>
              <a:defRPr cap="all" spc="-272" sz="3400">
                <a:solidFill>
                  <a:srgbClr val="FFFFFF"/>
                </a:solidFill>
              </a:defRPr>
            </a:pPr>
            <a:r>
              <a:t>Aligns incentives for lean growth and breakout scale.</a:t>
            </a:r>
          </a:p>
          <a:p>
            <a:pPr algn="just" defTabSz="457200">
              <a:lnSpc>
                <a:spcPct val="80000"/>
              </a:lnSpc>
              <a:spcBef>
                <a:spcPts val="3900"/>
              </a:spcBef>
              <a:defRPr cap="all" spc="-272" sz="3400">
                <a:solidFill>
                  <a:srgbClr val="FFFFFF"/>
                </a:solidFill>
              </a:defRPr>
            </a:pPr>
            <a:r>
              <a:t>Clean governance, clear upside.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Rectangle"/>
          <p:cNvSpPr/>
          <p:nvPr/>
        </p:nvSpPr>
        <p:spPr>
          <a:xfrm>
            <a:off x="677455" y="6907212"/>
            <a:ext cx="10384067" cy="11762690"/>
          </a:xfrm>
          <a:prstGeom prst="rect">
            <a:avLst/>
          </a:prstGeom>
          <a:solidFill>
            <a:srgbClr val="D5D5D5">
              <a:alpha val="50129"/>
            </a:srgbClr>
          </a:solidFill>
          <a:ln w="3175">
            <a:miter lim="400000"/>
          </a:ln>
        </p:spPr>
        <p:txBody>
          <a:bodyPr lIns="0" tIns="0" rIns="0" bIns="0" anchor="ctr"/>
          <a:lstStyle/>
          <a:p>
            <a:pPr algn="ctr">
              <a:spcBef>
                <a:spcPts val="0"/>
              </a:spcBef>
              <a:defRPr sz="4800">
                <a:solidFill>
                  <a:srgbClr val="FFFFFF"/>
                </a:solidFill>
                <a:latin typeface="+mn-lt"/>
                <a:ea typeface="+mn-ea"/>
                <a:cs typeface="+mn-cs"/>
                <a:sym typeface="Helvetica Neue Medium"/>
              </a:defRPr>
            </a:pPr>
          </a:p>
        </p:txBody>
      </p:sp>
      <p:pic>
        <p:nvPicPr>
          <p:cNvPr id="270" name="Image" descr="Image"/>
          <p:cNvPicPr>
            <a:picLocks noChangeAspect="1"/>
          </p:cNvPicPr>
          <p:nvPr/>
        </p:nvPicPr>
        <p:blipFill>
          <a:blip r:embed="rId2">
            <a:extLst/>
          </a:blip>
          <a:stretch>
            <a:fillRect/>
          </a:stretch>
        </p:blipFill>
        <p:spPr>
          <a:xfrm>
            <a:off x="-56611" y="3818069"/>
            <a:ext cx="8631418" cy="9173706"/>
          </a:xfrm>
          <a:prstGeom prst="rect">
            <a:avLst/>
          </a:prstGeom>
          <a:ln w="3175">
            <a:miter lim="400000"/>
          </a:ln>
        </p:spPr>
      </p:pic>
      <p:sp>
        <p:nvSpPr>
          <p:cNvPr id="271" name="THEO"/>
          <p:cNvSpPr txBox="1"/>
          <p:nvPr/>
        </p:nvSpPr>
        <p:spPr>
          <a:xfrm>
            <a:off x="258016" y="11538780"/>
            <a:ext cx="15334471" cy="1178673"/>
          </a:xfrm>
          <a:prstGeom prst="rect">
            <a:avLst/>
          </a:prstGeom>
          <a:ln w="3175">
            <a:miter lim="400000"/>
          </a:ln>
          <a:effectLst>
            <a:outerShdw sx="100000" sy="100000" kx="0" ky="0" algn="b" rotWithShape="0" blurRad="635000" dist="25400" dir="5400000">
              <a:srgbClr val="000000">
                <a:alpha val="76163"/>
              </a:srgbClr>
            </a:outerShdw>
          </a:effectLst>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70000"/>
              </a:lnSpc>
              <a:spcBef>
                <a:spcPts val="0"/>
              </a:spcBef>
              <a:defRPr b="1" spc="-375" sz="7500">
                <a:ln w="38100" cap="flat">
                  <a:solidFill>
                    <a:srgbClr val="FFFFFF"/>
                  </a:solidFill>
                  <a:prstDash val="solid"/>
                  <a:miter lim="400000"/>
                </a:ln>
                <a:solidFill>
                  <a:srgbClr val="FFFFFF"/>
                </a:solidFill>
              </a:defRPr>
            </a:lvl1pPr>
          </a:lstStyle>
          <a:p>
            <a:pPr/>
            <a:r>
              <a:t>THEO</a:t>
            </a:r>
          </a:p>
        </p:txBody>
      </p:sp>
      <p:sp>
        <p:nvSpPr>
          <p:cNvPr id="272" name="BATTAGLIA"/>
          <p:cNvSpPr txBox="1"/>
          <p:nvPr/>
        </p:nvSpPr>
        <p:spPr>
          <a:xfrm>
            <a:off x="2977680" y="11538780"/>
            <a:ext cx="15334471" cy="1178673"/>
          </a:xfrm>
          <a:prstGeom prst="rect">
            <a:avLst/>
          </a:prstGeom>
          <a:ln w="3175">
            <a:miter lim="400000"/>
          </a:ln>
          <a:effectLst>
            <a:outerShdw sx="100000" sy="100000" kx="0" ky="0" algn="b" rotWithShape="0" blurRad="635000" dist="25400" dir="5400000">
              <a:srgbClr val="000000">
                <a:alpha val="76163"/>
              </a:srgbClr>
            </a:outerShdw>
          </a:effectLst>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70000"/>
              </a:lnSpc>
              <a:spcBef>
                <a:spcPts val="0"/>
              </a:spcBef>
              <a:defRPr b="1" spc="-375" sz="7500">
                <a:ln w="38100" cap="flat">
                  <a:solidFill>
                    <a:srgbClr val="FFFFFF"/>
                  </a:solidFill>
                  <a:prstDash val="solid"/>
                  <a:miter lim="400000"/>
                </a:ln>
                <a:solidFill>
                  <a:srgbClr val="FFFFFF"/>
                </a:solidFill>
              </a:defRPr>
            </a:lvl1pPr>
          </a:lstStyle>
          <a:p>
            <a:pPr/>
            <a:r>
              <a:t>BATTAGLIA</a:t>
            </a:r>
          </a:p>
        </p:txBody>
      </p:sp>
      <p:sp>
        <p:nvSpPr>
          <p:cNvPr id="273" name="FOUNDER"/>
          <p:cNvSpPr txBox="1"/>
          <p:nvPr/>
        </p:nvSpPr>
        <p:spPr>
          <a:xfrm>
            <a:off x="283416" y="11089436"/>
            <a:ext cx="15334471" cy="583809"/>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lnSpc>
                <a:spcPct val="70000"/>
              </a:lnSpc>
              <a:spcBef>
                <a:spcPts val="0"/>
              </a:spcBef>
              <a:defRPr b="1" spc="-175" sz="3500">
                <a:solidFill>
                  <a:srgbClr val="FFFFFF"/>
                </a:solidFill>
              </a:defRPr>
            </a:lvl1pPr>
          </a:lstStyle>
          <a:p>
            <a:pPr/>
            <a:r>
              <a:t>FOUNDER</a:t>
            </a:r>
          </a:p>
        </p:txBody>
      </p:sp>
      <p:sp>
        <p:nvSpPr>
          <p:cNvPr id="274" name="PREVIOUSLY…"/>
          <p:cNvSpPr txBox="1"/>
          <p:nvPr/>
        </p:nvSpPr>
        <p:spPr>
          <a:xfrm>
            <a:off x="1021364" y="14034538"/>
            <a:ext cx="7562131" cy="2323903"/>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p>
            <a:pPr defTabSz="457200">
              <a:spcBef>
                <a:spcPts val="700"/>
              </a:spcBef>
              <a:defRPr sz="2000" u="sng">
                <a:latin typeface="Helvetica"/>
                <a:ea typeface="Helvetica"/>
                <a:cs typeface="Helvetica"/>
                <a:sym typeface="Helvetica"/>
              </a:defRPr>
            </a:pPr>
            <a:r>
              <a:rPr b="1"/>
              <a:t>PREVIOUSLY</a:t>
            </a:r>
          </a:p>
          <a:p>
            <a:pPr defTabSz="457200">
              <a:spcBef>
                <a:spcPts val="700"/>
              </a:spcBef>
              <a:defRPr sz="2000">
                <a:latin typeface="Helvetica"/>
                <a:ea typeface="Helvetica"/>
                <a:cs typeface="Helvetica"/>
                <a:sym typeface="Helvetica"/>
              </a:defRPr>
            </a:pPr>
            <a:r>
              <a:rPr b="1"/>
              <a:t>10K PROJECTS</a:t>
            </a:r>
            <a:r>
              <a:t> (EXECUTIVE VICE PRESIDENT, CREATIVE)</a:t>
            </a:r>
          </a:p>
          <a:p>
            <a:pPr defTabSz="457200">
              <a:spcBef>
                <a:spcPts val="700"/>
              </a:spcBef>
              <a:defRPr sz="2000">
                <a:latin typeface="Helvetica"/>
                <a:ea typeface="Helvetica"/>
                <a:cs typeface="Helvetica"/>
                <a:sym typeface="Helvetica"/>
              </a:defRPr>
            </a:pPr>
            <a:r>
              <a:rPr b="1"/>
              <a:t>APPLE INC </a:t>
            </a:r>
            <a:r>
              <a:t>(SERVICES MARKETING &amp; CREATIVE) </a:t>
            </a:r>
          </a:p>
          <a:p>
            <a:pPr defTabSz="457200">
              <a:spcBef>
                <a:spcPts val="700"/>
              </a:spcBef>
              <a:defRPr sz="2000">
                <a:latin typeface="Helvetica"/>
                <a:ea typeface="Helvetica"/>
                <a:cs typeface="Helvetica"/>
                <a:sym typeface="Helvetica"/>
              </a:defRPr>
            </a:pPr>
            <a:r>
              <a:rPr b="1"/>
              <a:t>HBO</a:t>
            </a:r>
            <a:r>
              <a:t> (CONTENT MARKETING)</a:t>
            </a:r>
          </a:p>
          <a:p>
            <a:pPr defTabSz="457200">
              <a:spcBef>
                <a:spcPts val="700"/>
              </a:spcBef>
              <a:defRPr sz="2000">
                <a:latin typeface="Helvetica"/>
                <a:ea typeface="Helvetica"/>
                <a:cs typeface="Helvetica"/>
                <a:sym typeface="Helvetica"/>
              </a:defRPr>
            </a:pPr>
            <a:r>
              <a:rPr b="1"/>
              <a:t>WARNER BROS.</a:t>
            </a:r>
            <a:r>
              <a:t> (CREATIVE DEVELOPMENT &amp; PRODUCTION)</a:t>
            </a:r>
          </a:p>
        </p:txBody>
      </p:sp>
      <p:sp>
        <p:nvSpPr>
          <p:cNvPr id="275" name="EDUCATION…"/>
          <p:cNvSpPr txBox="1"/>
          <p:nvPr/>
        </p:nvSpPr>
        <p:spPr>
          <a:xfrm>
            <a:off x="1034064" y="16393340"/>
            <a:ext cx="6932340" cy="749102"/>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p>
            <a:pPr defTabSz="457200">
              <a:spcBef>
                <a:spcPts val="700"/>
              </a:spcBef>
              <a:defRPr sz="2000" u="sng">
                <a:latin typeface="Helvetica"/>
                <a:ea typeface="Helvetica"/>
                <a:cs typeface="Helvetica"/>
                <a:sym typeface="Helvetica"/>
              </a:defRPr>
            </a:pPr>
            <a:r>
              <a:rPr b="1"/>
              <a:t>EDUCATION</a:t>
            </a:r>
          </a:p>
          <a:p>
            <a:pPr defTabSz="457200">
              <a:spcBef>
                <a:spcPts val="700"/>
              </a:spcBef>
              <a:defRPr sz="2000">
                <a:latin typeface="Helvetica"/>
                <a:ea typeface="Helvetica"/>
                <a:cs typeface="Helvetica"/>
                <a:sym typeface="Helvetica"/>
              </a:defRPr>
            </a:pPr>
            <a:r>
              <a:rPr b="1"/>
              <a:t>NYU | TISCH SCHOOL OF THE ARTS </a:t>
            </a:r>
            <a:r>
              <a:t>(GRADUATED 2014)</a:t>
            </a:r>
          </a:p>
        </p:txBody>
      </p:sp>
      <p:sp>
        <p:nvSpPr>
          <p:cNvPr id="276" name="HOMETOWN: LOS ANGELES, CA"/>
          <p:cNvSpPr txBox="1"/>
          <p:nvPr/>
        </p:nvSpPr>
        <p:spPr>
          <a:xfrm>
            <a:off x="2532974" y="13218444"/>
            <a:ext cx="4010720" cy="355402"/>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p>
            <a:pPr defTabSz="457200">
              <a:spcBef>
                <a:spcPts val="700"/>
              </a:spcBef>
              <a:defRPr sz="2000">
                <a:latin typeface="Helvetica"/>
                <a:ea typeface="Helvetica"/>
                <a:cs typeface="Helvetica"/>
                <a:sym typeface="Helvetica"/>
              </a:defRPr>
            </a:pPr>
            <a:r>
              <a:rPr b="1"/>
              <a:t>HOMETOWN:</a:t>
            </a:r>
            <a:r>
              <a:t> LOS ANGELES, CA</a:t>
            </a:r>
          </a:p>
        </p:txBody>
      </p:sp>
      <p:sp>
        <p:nvSpPr>
          <p:cNvPr id="277" name="AGE: 32"/>
          <p:cNvSpPr txBox="1"/>
          <p:nvPr/>
        </p:nvSpPr>
        <p:spPr>
          <a:xfrm>
            <a:off x="1072164" y="13218444"/>
            <a:ext cx="1051397" cy="355402"/>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lvl1pPr defTabSz="457200">
              <a:spcBef>
                <a:spcPts val="700"/>
              </a:spcBef>
              <a:defRPr b="1" sz="2000">
                <a:latin typeface="Helvetica"/>
                <a:ea typeface="Helvetica"/>
                <a:cs typeface="Helvetica"/>
                <a:sym typeface="Helvetica"/>
              </a:defRPr>
            </a:lvl1pPr>
          </a:lstStyle>
          <a:p>
            <a:pPr/>
            <a:r>
              <a:t>AGE: 32</a:t>
            </a:r>
          </a:p>
        </p:txBody>
      </p:sp>
      <p:sp>
        <p:nvSpPr>
          <p:cNvPr id="278" name="ABOUT THE FOUNDER"/>
          <p:cNvSpPr txBox="1"/>
          <p:nvPr/>
        </p:nvSpPr>
        <p:spPr>
          <a:xfrm>
            <a:off x="359145" y="2784517"/>
            <a:ext cx="7073068" cy="806883"/>
          </a:xfrm>
          <a:prstGeom prst="rect">
            <a:avLst/>
          </a:prstGeom>
          <a:ln w="3175">
            <a:miter lim="400000"/>
          </a:ln>
          <a:extLst>
            <a:ext uri="{C572A759-6A51-4108-AA02-DFA0A04FC94B}">
              <ma14:wrappingTextBoxFlag xmlns:ma14="http://schemas.microsoft.com/office/mac/drawingml/2011/main" val="1"/>
            </a:ext>
          </a:extLst>
        </p:spPr>
        <p:txBody>
          <a:bodyPr wrap="none" lIns="25300" tIns="25300" rIns="25300" bIns="25300" anchor="ctr">
            <a:spAutoFit/>
          </a:bodyPr>
          <a:lstStyle>
            <a:lvl1pPr defTabSz="457200">
              <a:spcBef>
                <a:spcPts val="1200"/>
              </a:spcBef>
              <a:defRPr b="1" sz="5000"/>
            </a:lvl1pPr>
          </a:lstStyle>
          <a:p>
            <a:pPr/>
            <a:r>
              <a:t>ABOUT THE FOUNDER</a:t>
            </a:r>
          </a:p>
        </p:txBody>
      </p:sp>
      <p:sp>
        <p:nvSpPr>
          <p:cNvPr id="279" name="09 - THE FOUNDER"/>
          <p:cNvSpPr txBox="1"/>
          <p:nvPr/>
        </p:nvSpPr>
        <p:spPr>
          <a:xfrm>
            <a:off x="437057" y="438646"/>
            <a:ext cx="11220766" cy="418903"/>
          </a:xfrm>
          <a:prstGeom prst="rect">
            <a:avLst/>
          </a:prstGeom>
          <a:ln w="3175">
            <a:miter lim="400000"/>
          </a:ln>
          <a:extLst>
            <a:ext uri="{C572A759-6A51-4108-AA02-DFA0A04FC94B}">
              <ma14:wrappingTextBoxFlag xmlns:ma14="http://schemas.microsoft.com/office/mac/drawingml/2011/main" val="1"/>
            </a:ext>
          </a:extLst>
        </p:spPr>
        <p:txBody>
          <a:bodyPr lIns="25300" tIns="25300" rIns="25300" bIns="25300" anchor="ctr">
            <a:spAutoFit/>
          </a:bodyPr>
          <a:lstStyle>
            <a:lvl1pPr defTabSz="457200">
              <a:spcBef>
                <a:spcPts val="0"/>
              </a:spcBef>
              <a:defRPr b="1" spc="-96" sz="2400">
                <a:solidFill>
                  <a:srgbClr val="BFBFBF"/>
                </a:solidFill>
                <a:latin typeface="Helvetica"/>
                <a:ea typeface="Helvetica"/>
                <a:cs typeface="Helvetica"/>
                <a:sym typeface="Helvetica"/>
              </a:defRPr>
            </a:lvl1pPr>
          </a:lstStyle>
          <a:p>
            <a:pPr/>
            <a:r>
              <a:t>09 - THE FOUNDER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1299398" rtl="0" fontAlgn="auto" latinLnBrk="0" hangingPunct="0">
          <a:lnSpc>
            <a:spcPct val="100000"/>
          </a:lnSpc>
          <a:spcBef>
            <a:spcPts val="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5300" tIns="25300" rIns="25300" bIns="25300" numCol="1" spcCol="38100" rtlCol="0" anchor="ctr" upright="0">
        <a:spAutoFit/>
      </a:bodyPr>
      <a:lstStyle>
        <a:defPPr marL="0" marR="0" indent="0" algn="l" defTabSz="1299398" rtl="0" fontAlgn="auto" latinLnBrk="0" hangingPunct="0">
          <a:lnSpc>
            <a:spcPct val="100000"/>
          </a:lnSpc>
          <a:spcBef>
            <a:spcPts val="9200"/>
          </a:spcBef>
          <a:spcAft>
            <a:spcPts val="0"/>
          </a:spcAft>
          <a:buClrTx/>
          <a:buSzTx/>
          <a:buFontTx/>
          <a:buNone/>
          <a:tabLst/>
          <a:defRPr b="0" baseline="0" cap="none" i="0" spc="0" strike="noStrike" sz="7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1299398" rtl="0" fontAlgn="auto" latinLnBrk="0" hangingPunct="0">
          <a:lnSpc>
            <a:spcPct val="100000"/>
          </a:lnSpc>
          <a:spcBef>
            <a:spcPts val="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5300" tIns="25300" rIns="25300" bIns="25300" numCol="1" spcCol="38100" rtlCol="0" anchor="ctr" upright="0">
        <a:spAutoFit/>
      </a:bodyPr>
      <a:lstStyle>
        <a:defPPr marL="0" marR="0" indent="0" algn="l" defTabSz="1299398" rtl="0" fontAlgn="auto" latinLnBrk="0" hangingPunct="0">
          <a:lnSpc>
            <a:spcPct val="100000"/>
          </a:lnSpc>
          <a:spcBef>
            <a:spcPts val="9200"/>
          </a:spcBef>
          <a:spcAft>
            <a:spcPts val="0"/>
          </a:spcAft>
          <a:buClrTx/>
          <a:buSzTx/>
          <a:buFontTx/>
          <a:buNone/>
          <a:tabLst/>
          <a:defRPr b="0" baseline="0" cap="none" i="0" spc="0" strike="noStrike" sz="7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